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6" r:id="rId11"/>
    <p:sldId id="267" r:id="rId12"/>
    <p:sldId id="265" r:id="rId13"/>
    <p:sldId id="271" r:id="rId14"/>
    <p:sldId id="270" r:id="rId15"/>
    <p:sldId id="269" r:id="rId16"/>
    <p:sldId id="268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5" r:id="rId30"/>
    <p:sldId id="286" r:id="rId31"/>
    <p:sldId id="284" r:id="rId32"/>
    <p:sldId id="287" r:id="rId33"/>
    <p:sldId id="288" r:id="rId34"/>
    <p:sldId id="289" r:id="rId35"/>
    <p:sldId id="290" r:id="rId36"/>
    <p:sldId id="292" r:id="rId37"/>
    <p:sldId id="293" r:id="rId38"/>
    <p:sldId id="291" r:id="rId39"/>
    <p:sldId id="294" r:id="rId40"/>
    <p:sldId id="295" r:id="rId41"/>
    <p:sldId id="296" r:id="rId42"/>
    <p:sldId id="297" r:id="rId43"/>
    <p:sldId id="299" r:id="rId44"/>
    <p:sldId id="298" r:id="rId45"/>
    <p:sldId id="300" r:id="rId46"/>
    <p:sldId id="301" r:id="rId47"/>
    <p:sldId id="302" r:id="rId48"/>
    <p:sldId id="303" r:id="rId4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1524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545E80-72A8-4088-B1EF-9A815A3A74B4}" type="datetimeFigureOut">
              <a:rPr lang="ru-RU" smtClean="0"/>
              <a:pPr/>
              <a:t>чт 17.05.18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C548B9-CE43-484E-BC02-6FF31F1C197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545E80-72A8-4088-B1EF-9A815A3A74B4}" type="datetimeFigureOut">
              <a:rPr lang="ru-RU" smtClean="0"/>
              <a:pPr/>
              <a:t>чт 17.05.18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C548B9-CE43-484E-BC02-6FF31F1C197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545E80-72A8-4088-B1EF-9A815A3A74B4}" type="datetimeFigureOut">
              <a:rPr lang="ru-RU" smtClean="0"/>
              <a:pPr/>
              <a:t>чт 17.05.18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C548B9-CE43-484E-BC02-6FF31F1C197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545E80-72A8-4088-B1EF-9A815A3A74B4}" type="datetimeFigureOut">
              <a:rPr lang="ru-RU" smtClean="0"/>
              <a:pPr/>
              <a:t>чт 17.05.18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C548B9-CE43-484E-BC02-6FF31F1C197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545E80-72A8-4088-B1EF-9A815A3A74B4}" type="datetimeFigureOut">
              <a:rPr lang="ru-RU" smtClean="0"/>
              <a:pPr/>
              <a:t>чт 17.05.18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C548B9-CE43-484E-BC02-6FF31F1C197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545E80-72A8-4088-B1EF-9A815A3A74B4}" type="datetimeFigureOut">
              <a:rPr lang="ru-RU" smtClean="0"/>
              <a:pPr/>
              <a:t>чт 17.05.18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C548B9-CE43-484E-BC02-6FF31F1C197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545E80-72A8-4088-B1EF-9A815A3A74B4}" type="datetimeFigureOut">
              <a:rPr lang="ru-RU" smtClean="0"/>
              <a:pPr/>
              <a:t>чт 17.05.18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C548B9-CE43-484E-BC02-6FF31F1C197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545E80-72A8-4088-B1EF-9A815A3A74B4}" type="datetimeFigureOut">
              <a:rPr lang="ru-RU" smtClean="0"/>
              <a:pPr/>
              <a:t>чт 17.05.18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C548B9-CE43-484E-BC02-6FF31F1C197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545E80-72A8-4088-B1EF-9A815A3A74B4}" type="datetimeFigureOut">
              <a:rPr lang="ru-RU" smtClean="0"/>
              <a:pPr/>
              <a:t>чт 17.05.18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C548B9-CE43-484E-BC02-6FF31F1C197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545E80-72A8-4088-B1EF-9A815A3A74B4}" type="datetimeFigureOut">
              <a:rPr lang="ru-RU" smtClean="0"/>
              <a:pPr/>
              <a:t>чт 17.05.18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C548B9-CE43-484E-BC02-6FF31F1C197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545E80-72A8-4088-B1EF-9A815A3A74B4}" type="datetimeFigureOut">
              <a:rPr lang="ru-RU" smtClean="0"/>
              <a:pPr/>
              <a:t>чт 17.05.18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C548B9-CE43-484E-BC02-6FF31F1C197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545E80-72A8-4088-B1EF-9A815A3A74B4}" type="datetimeFigureOut">
              <a:rPr lang="ru-RU" smtClean="0"/>
              <a:pPr/>
              <a:t>чт 17.05.18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C548B9-CE43-484E-BC02-6FF31F1C1971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71472" y="142853"/>
            <a:ext cx="7786742" cy="2000263"/>
          </a:xfrm>
        </p:spPr>
        <p:txBody>
          <a:bodyPr>
            <a:noAutofit/>
          </a:bodyPr>
          <a:lstStyle/>
          <a:p>
            <a:r>
              <a:rPr lang="ru-RU" sz="2000" dirty="0" smtClean="0"/>
              <a:t>МОКУ</a:t>
            </a:r>
            <a:br>
              <a:rPr lang="ru-RU" sz="2000" dirty="0" smtClean="0"/>
            </a:br>
            <a:r>
              <a:rPr lang="ru-RU" sz="2000" dirty="0" smtClean="0"/>
              <a:t> «Специальная </a:t>
            </a:r>
            <a:r>
              <a:rPr lang="ru-RU" sz="2000" dirty="0"/>
              <a:t>(коррекционная) общеобразовательная школа </a:t>
            </a:r>
            <a:r>
              <a:rPr lang="ru-RU" sz="2000" dirty="0" smtClean="0"/>
              <a:t>№ 10   (</a:t>
            </a:r>
            <a:r>
              <a:rPr lang="en-US" sz="2000" dirty="0" smtClean="0"/>
              <a:t>VIII</a:t>
            </a:r>
            <a:r>
              <a:rPr lang="ru-RU" sz="2000" dirty="0" smtClean="0"/>
              <a:t>вида)» г. Каспийск РД</a:t>
            </a:r>
            <a:r>
              <a:rPr lang="ru-RU" sz="2000" dirty="0"/>
              <a:t/>
            </a:r>
            <a:br>
              <a:rPr lang="ru-RU" sz="2000" dirty="0"/>
            </a:br>
            <a:endParaRPr lang="ru-RU" sz="20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71538" y="1785926"/>
            <a:ext cx="7215238" cy="4500594"/>
          </a:xfrm>
        </p:spPr>
        <p:txBody>
          <a:bodyPr>
            <a:normAutofit fontScale="92500"/>
          </a:bodyPr>
          <a:lstStyle/>
          <a:p>
            <a:r>
              <a:rPr lang="ru-RU" sz="4000" dirty="0" smtClean="0">
                <a:solidFill>
                  <a:schemeClr val="tx1"/>
                </a:solidFill>
              </a:rPr>
              <a:t>Организация воспитательного пространства</a:t>
            </a:r>
          </a:p>
          <a:p>
            <a:r>
              <a:rPr lang="ru-RU" sz="4000" dirty="0" smtClean="0">
                <a:solidFill>
                  <a:schemeClr val="tx1"/>
                </a:solidFill>
              </a:rPr>
              <a:t> в МОКУ « С(К)ОШ№10( </a:t>
            </a:r>
            <a:r>
              <a:rPr lang="ru-RU" sz="4000" dirty="0">
                <a:solidFill>
                  <a:schemeClr val="tx1"/>
                </a:solidFill>
              </a:rPr>
              <a:t>8 </a:t>
            </a:r>
            <a:r>
              <a:rPr lang="ru-RU" sz="4000" dirty="0" smtClean="0">
                <a:solidFill>
                  <a:schemeClr val="tx1"/>
                </a:solidFill>
              </a:rPr>
              <a:t>вида)» </a:t>
            </a:r>
          </a:p>
          <a:p>
            <a:r>
              <a:rPr lang="ru-RU" sz="4000" dirty="0" smtClean="0">
                <a:solidFill>
                  <a:schemeClr val="tx1"/>
                </a:solidFill>
              </a:rPr>
              <a:t>в условиях введения СФГОС</a:t>
            </a:r>
          </a:p>
          <a:p>
            <a:endParaRPr lang="ru-RU" sz="4000" dirty="0">
              <a:solidFill>
                <a:schemeClr val="tx1"/>
              </a:solidFill>
            </a:endParaRPr>
          </a:p>
          <a:p>
            <a:pPr algn="r"/>
            <a:r>
              <a:rPr lang="ru-RU" sz="2800" dirty="0" smtClean="0">
                <a:solidFill>
                  <a:schemeClr val="tx1"/>
                </a:solidFill>
              </a:rPr>
              <a:t>Джалилова З.М.</a:t>
            </a:r>
          </a:p>
          <a:p>
            <a:pPr algn="r"/>
            <a:r>
              <a:rPr lang="ru-RU" sz="2800" dirty="0" smtClean="0">
                <a:solidFill>
                  <a:schemeClr val="tx1"/>
                </a:solidFill>
              </a:rPr>
              <a:t>Зам. директора по УР</a:t>
            </a:r>
            <a:endParaRPr lang="ru-RU" sz="2200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0"/>
            <a:ext cx="8501122" cy="2428868"/>
          </a:xfrm>
        </p:spPr>
        <p:txBody>
          <a:bodyPr>
            <a:normAutofit/>
          </a:bodyPr>
          <a:lstStyle/>
          <a:p>
            <a:r>
              <a:rPr lang="ru-RU" b="1" u="sng" dirty="0" smtClean="0"/>
              <a:t>Необходимость форсированности  мотивов: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714348" y="2285992"/>
            <a:ext cx="7972452" cy="3840171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1</a:t>
            </a:r>
            <a:r>
              <a:rPr lang="ru-RU" dirty="0"/>
              <a:t>) стремление стать школьником; учиться, приобретать новые знания;</a:t>
            </a:r>
          </a:p>
          <a:p>
            <a:pPr>
              <a:buNone/>
            </a:pPr>
            <a:r>
              <a:rPr lang="ru-RU" dirty="0"/>
              <a:t>2) быть причастным к деятельности, имеющей значение не только для него самого, но и для окружающих.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u="sng" dirty="0" smtClean="0"/>
              <a:t>Ведущие виды деятельности: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/>
              <a:t>1</a:t>
            </a:r>
            <a:r>
              <a:rPr lang="ru-RU" dirty="0"/>
              <a:t>) </a:t>
            </a:r>
            <a:r>
              <a:rPr lang="ru-RU" u="sng" dirty="0"/>
              <a:t>игры</a:t>
            </a:r>
            <a:r>
              <a:rPr lang="ru-RU" dirty="0"/>
              <a:t>: предметная, сюжетно-ролевая, драматизация, в которых формируется и развивается ориентация ребёнка в основных сферах человеческой деятельности;</a:t>
            </a:r>
          </a:p>
          <a:p>
            <a:pPr>
              <a:buNone/>
            </a:pPr>
            <a:r>
              <a:rPr lang="ru-RU" dirty="0"/>
              <a:t>2) </a:t>
            </a:r>
            <a:r>
              <a:rPr lang="ru-RU" u="sng" dirty="0"/>
              <a:t>учебная деятельность</a:t>
            </a:r>
            <a:r>
              <a:rPr lang="ru-RU" dirty="0"/>
              <a:t>, как ведущая в развитии детей младшего школьного возраста, в которой закладывается система отношений ребёнка с окружающим миром.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u="sng" dirty="0" smtClean="0"/>
              <a:t/>
            </a:r>
            <a:br>
              <a:rPr lang="ru-RU" b="1" u="sng" dirty="0" smtClean="0"/>
            </a:br>
            <a:r>
              <a:rPr lang="ru-RU" b="1" u="sng" dirty="0" smtClean="0">
                <a:solidFill>
                  <a:schemeClr val="accent1"/>
                </a:solidFill>
              </a:rPr>
              <a:t>Проблемы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b="1" i="1" u="sng" dirty="0" smtClean="0"/>
              <a:t> Личностного развития: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ru-RU" dirty="0" smtClean="0"/>
              <a:t>     При работе по данному направлению </a:t>
            </a:r>
            <a:r>
              <a:rPr lang="ru-RU" u="sng" dirty="0" smtClean="0"/>
              <a:t>необходимо сконцентрировать усилия:</a:t>
            </a:r>
          </a:p>
          <a:p>
            <a:pPr>
              <a:buNone/>
            </a:pPr>
            <a:r>
              <a:rPr lang="ru-RU" dirty="0" smtClean="0"/>
              <a:t>•  на </a:t>
            </a:r>
            <a:r>
              <a:rPr lang="ru-RU" dirty="0"/>
              <a:t>входящей, промежуточной и итоговой диагностике уровня воспитанности; самооценке черт характера младших школьников (доброта, щедрость, честность, дружелюбие, взаимопонимание, трудолюбие...);</a:t>
            </a:r>
          </a:p>
          <a:p>
            <a:pPr>
              <a:buNone/>
            </a:pPr>
            <a:r>
              <a:rPr lang="ru-RU" dirty="0"/>
              <a:t>• </a:t>
            </a:r>
            <a:r>
              <a:rPr lang="ru-RU" dirty="0" smtClean="0"/>
              <a:t> формировании </a:t>
            </a:r>
            <a:r>
              <a:rPr lang="ru-RU" dirty="0"/>
              <a:t>навыков общения в коллективной деятельности в новой социальной ситуации развития ребёнка: ученик, успешный ученик;</a:t>
            </a:r>
          </a:p>
          <a:p>
            <a:pPr>
              <a:buNone/>
            </a:pPr>
            <a:r>
              <a:rPr lang="ru-RU" dirty="0"/>
              <a:t>• </a:t>
            </a:r>
            <a:r>
              <a:rPr lang="ru-RU" dirty="0" smtClean="0"/>
              <a:t> развитии </a:t>
            </a:r>
            <a:r>
              <a:rPr lang="ru-RU" dirty="0"/>
              <a:t>умения играть;</a:t>
            </a:r>
          </a:p>
          <a:p>
            <a:pPr>
              <a:buNone/>
            </a:pPr>
            <a:r>
              <a:rPr lang="ru-RU" dirty="0" smtClean="0"/>
              <a:t>•  </a:t>
            </a:r>
            <a:r>
              <a:rPr lang="ru-RU" dirty="0"/>
              <a:t>создании условий для развития </a:t>
            </a:r>
            <a:r>
              <a:rPr lang="ru-RU" dirty="0" err="1"/>
              <a:t>соуправленческих</a:t>
            </a:r>
            <a:r>
              <a:rPr lang="ru-RU" dirty="0"/>
              <a:t> начал в формирующемся коллективе класса</a:t>
            </a:r>
            <a:r>
              <a:rPr lang="ru-RU" dirty="0" smtClean="0"/>
              <a:t>;</a:t>
            </a:r>
          </a:p>
          <a:p>
            <a:pPr>
              <a:buNone/>
            </a:pPr>
            <a:r>
              <a:rPr lang="ru-RU" dirty="0"/>
              <a:t> </a:t>
            </a:r>
            <a:r>
              <a:rPr lang="ru-RU" dirty="0" smtClean="0"/>
              <a:t>    </a:t>
            </a:r>
            <a:r>
              <a:rPr lang="ru-RU" dirty="0"/>
              <a:t>культурно-нравственной ориентации.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225536"/>
          </a:xfrm>
        </p:spPr>
        <p:txBody>
          <a:bodyPr>
            <a:noAutofit/>
          </a:bodyPr>
          <a:lstStyle/>
          <a:p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 smtClean="0">
                <a:solidFill>
                  <a:schemeClr val="accent1"/>
                </a:solidFill>
              </a:rPr>
              <a:t>Реализация программы воспитания предполагает целенаправленное, поступательное освоение первоклассниками </a:t>
            </a:r>
            <a:r>
              <a:rPr lang="ru-RU" sz="2800" b="1" i="1" dirty="0" smtClean="0">
                <a:solidFill>
                  <a:schemeClr val="accent1"/>
                </a:solidFill>
              </a:rPr>
              <a:t>начал школьной азбуки:</a:t>
            </a:r>
            <a:r>
              <a:rPr lang="ru-RU" sz="2800" dirty="0" smtClean="0"/>
              <a:t/>
            </a:r>
            <a:br>
              <a:rPr lang="ru-RU" sz="2800" dirty="0" smtClean="0"/>
            </a:b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 </a:t>
            </a:r>
            <a:r>
              <a:rPr lang="ru-RU" dirty="0"/>
              <a:t>овладение нормами этического поведения в повседневной жизни;</a:t>
            </a:r>
          </a:p>
          <a:p>
            <a:r>
              <a:rPr lang="ru-RU" dirty="0" smtClean="0"/>
              <a:t> </a:t>
            </a:r>
            <a:r>
              <a:rPr lang="ru-RU" dirty="0"/>
              <a:t>прочное усвоение правил школьника;</a:t>
            </a:r>
          </a:p>
          <a:p>
            <a:r>
              <a:rPr lang="ru-RU" dirty="0" smtClean="0"/>
              <a:t> </a:t>
            </a:r>
            <a:r>
              <a:rPr lang="ru-RU" dirty="0"/>
              <a:t>формирование умений находить взаимопонимание, разрешать культурным способом возникшие разногласия, противоречия.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i="1" u="sng" dirty="0" smtClean="0"/>
              <a:t/>
            </a:r>
            <a:br>
              <a:rPr lang="ru-RU" b="1" i="1" u="sng" dirty="0" smtClean="0"/>
            </a:br>
            <a:r>
              <a:rPr lang="ru-RU" sz="4000" b="1" i="1" u="sng" dirty="0" smtClean="0"/>
              <a:t>Охраны здоровья и физического развития.</a:t>
            </a:r>
            <a:r>
              <a:rPr lang="ru-RU" sz="4000" dirty="0" smtClean="0"/>
              <a:t/>
            </a:r>
            <a:br>
              <a:rPr lang="ru-RU" sz="4000" dirty="0" smtClean="0"/>
            </a:br>
            <a:endParaRPr lang="ru-RU" sz="40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329642" cy="4829196"/>
          </a:xfrm>
        </p:spPr>
        <p:txBody>
          <a:bodyPr>
            <a:normAutofit fontScale="47500" lnSpcReduction="20000"/>
          </a:bodyPr>
          <a:lstStyle/>
          <a:p>
            <a:pPr>
              <a:buNone/>
            </a:pPr>
            <a:r>
              <a:rPr lang="ru-RU" sz="4600" dirty="0" smtClean="0"/>
              <a:t>     </a:t>
            </a:r>
            <a:r>
              <a:rPr lang="ru-RU" sz="4600" u="sng" dirty="0" smtClean="0"/>
              <a:t>Ввиду </a:t>
            </a:r>
            <a:r>
              <a:rPr lang="ru-RU" sz="4600" u="sng" dirty="0"/>
              <a:t>низкого уровня </a:t>
            </a:r>
            <a:r>
              <a:rPr lang="ru-RU" sz="4600" dirty="0"/>
              <a:t>показателей физического развития у детей с ограниченными возможностями здоровья, а также их </a:t>
            </a:r>
            <a:r>
              <a:rPr lang="ru-RU" sz="4600" u="sng" dirty="0"/>
              <a:t>подверженности дурному влиянию </a:t>
            </a:r>
            <a:r>
              <a:rPr lang="ru-RU" sz="4600" dirty="0"/>
              <a:t>и </a:t>
            </a:r>
            <a:r>
              <a:rPr lang="ru-RU" sz="4600" u="sng" dirty="0"/>
              <a:t>асоциальному воспитанию </a:t>
            </a:r>
            <a:r>
              <a:rPr lang="ru-RU" sz="4600" dirty="0"/>
              <a:t>в семье, данному направлению уделяется пристальное внимание</a:t>
            </a:r>
            <a:r>
              <a:rPr lang="ru-RU" sz="4600" dirty="0" smtClean="0"/>
              <a:t>.</a:t>
            </a:r>
          </a:p>
          <a:p>
            <a:endParaRPr lang="ru-RU" sz="4600" dirty="0"/>
          </a:p>
          <a:p>
            <a:r>
              <a:rPr lang="ru-RU" sz="4600" dirty="0"/>
              <a:t>Воспитание потребности в физических упражнениях, овладение культурно-оздоровительными технологиями</a:t>
            </a:r>
            <a:r>
              <a:rPr lang="ru-RU" sz="4600" dirty="0" smtClean="0"/>
              <a:t>,</a:t>
            </a:r>
          </a:p>
          <a:p>
            <a:r>
              <a:rPr lang="ru-RU" sz="4600" dirty="0" smtClean="0"/>
              <a:t> </a:t>
            </a:r>
            <a:r>
              <a:rPr lang="ru-RU" sz="4600" dirty="0"/>
              <a:t>формирование ответственности за своё здоровье</a:t>
            </a:r>
            <a:r>
              <a:rPr lang="ru-RU" sz="4600" dirty="0" smtClean="0"/>
              <a:t>,</a:t>
            </a:r>
          </a:p>
          <a:p>
            <a:r>
              <a:rPr lang="ru-RU" sz="4600" dirty="0" smtClean="0"/>
              <a:t> </a:t>
            </a:r>
            <a:r>
              <a:rPr lang="ru-RU" sz="4600" dirty="0"/>
              <a:t>отработка санитарно-гигиенических навыков до автоматизма - вот далеко не полный перечень аспектов работы классного руководителя и воспитателя по данному направлению</a:t>
            </a:r>
            <a:r>
              <a:rPr lang="ru-RU" sz="4600" dirty="0" smtClean="0"/>
              <a:t>.</a:t>
            </a:r>
          </a:p>
          <a:p>
            <a:r>
              <a:rPr lang="ru-RU" sz="4600" dirty="0" smtClean="0"/>
              <a:t> </a:t>
            </a:r>
            <a:r>
              <a:rPr lang="ru-RU" sz="4600" dirty="0"/>
              <a:t>Особое внимание уделяется предоставлению детям объективной, соответствующей возрасту информации о вредных привычках с целью их предупреждения и профилактики.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46"/>
          </a:xfrm>
        </p:spPr>
        <p:txBody>
          <a:bodyPr>
            <a:normAutofit fontScale="90000"/>
          </a:bodyPr>
          <a:lstStyle/>
          <a:p>
            <a:r>
              <a:rPr lang="ru-RU" b="1" i="1" u="sng" dirty="0" smtClean="0"/>
              <a:t>Трудового воспитания.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071546"/>
            <a:ext cx="8229600" cy="5054617"/>
          </a:xfrm>
        </p:spPr>
        <p:txBody>
          <a:bodyPr>
            <a:normAutofit fontScale="77500" lnSpcReduction="20000"/>
          </a:bodyPr>
          <a:lstStyle/>
          <a:p>
            <a:r>
              <a:rPr lang="ru-RU" dirty="0" smtClean="0"/>
              <a:t> </a:t>
            </a:r>
            <a:r>
              <a:rPr lang="ru-RU" dirty="0"/>
              <a:t>Отработка навыков и умений учебного поведения;</a:t>
            </a:r>
          </a:p>
          <a:p>
            <a:r>
              <a:rPr lang="ru-RU" dirty="0" smtClean="0"/>
              <a:t> </a:t>
            </a:r>
            <a:r>
              <a:rPr lang="ru-RU" dirty="0"/>
              <a:t>формирование навыков учебной деятельности как ведущего вида деятельности;</a:t>
            </a:r>
          </a:p>
          <a:p>
            <a:r>
              <a:rPr lang="ru-RU" dirty="0" smtClean="0"/>
              <a:t> </a:t>
            </a:r>
            <a:r>
              <a:rPr lang="ru-RU" dirty="0"/>
              <a:t>формирование первоначальных представлений о личной гигиене;</a:t>
            </a:r>
          </a:p>
          <a:p>
            <a:r>
              <a:rPr lang="ru-RU" dirty="0" smtClean="0"/>
              <a:t> </a:t>
            </a:r>
            <a:r>
              <a:rPr lang="ru-RU" dirty="0"/>
              <a:t>привитие навыков самообслуживания;</a:t>
            </a:r>
          </a:p>
          <a:p>
            <a:r>
              <a:rPr lang="ru-RU" dirty="0" smtClean="0"/>
              <a:t> </a:t>
            </a:r>
            <a:r>
              <a:rPr lang="ru-RU" dirty="0"/>
              <a:t>выполнение простых хозяйственно-бытовых поручений в соответствии с заранее намеченным планом;</a:t>
            </a:r>
          </a:p>
          <a:p>
            <a:r>
              <a:rPr lang="ru-RU" dirty="0" smtClean="0"/>
              <a:t> </a:t>
            </a:r>
            <a:r>
              <a:rPr lang="ru-RU" dirty="0"/>
              <a:t>формирование навыков коллективной трудовой деятельности;</a:t>
            </a:r>
          </a:p>
          <a:p>
            <a:r>
              <a:rPr lang="ru-RU" dirty="0" smtClean="0"/>
              <a:t> </a:t>
            </a:r>
            <a:r>
              <a:rPr lang="ru-RU" dirty="0"/>
              <a:t>формирование трудолюбия, добросовестности, привитие навыков культуры труда;</a:t>
            </a:r>
          </a:p>
          <a:p>
            <a:r>
              <a:rPr lang="ru-RU" dirty="0" smtClean="0"/>
              <a:t> </a:t>
            </a:r>
            <a:r>
              <a:rPr lang="ru-RU" dirty="0"/>
              <a:t>развитие интереса к трудовой деятельности взрослых.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54032"/>
          </a:xfrm>
        </p:spPr>
        <p:txBody>
          <a:bodyPr>
            <a:normAutofit fontScale="90000"/>
          </a:bodyPr>
          <a:lstStyle/>
          <a:p>
            <a:r>
              <a:rPr lang="ru-RU" b="1" i="1" u="sng" dirty="0" smtClean="0"/>
              <a:t>Социализации и общения: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857232"/>
            <a:ext cx="8229600" cy="5268931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ru-RU" dirty="0" smtClean="0"/>
              <a:t>    Так </a:t>
            </a:r>
            <a:r>
              <a:rPr lang="ru-RU" dirty="0"/>
              <a:t>как большинство детей с ограниченными возможностями здоровья воспитываются в неблагополучных семьях, имеют отрицательный опыт общения, </a:t>
            </a:r>
            <a:r>
              <a:rPr lang="ru-RU" u="sng" dirty="0"/>
              <a:t>особое внимание и усилия концентрируются:</a:t>
            </a:r>
          </a:p>
          <a:p>
            <a:r>
              <a:rPr lang="ru-RU" dirty="0" smtClean="0"/>
              <a:t> </a:t>
            </a:r>
            <a:r>
              <a:rPr lang="ru-RU" dirty="0"/>
              <a:t>на знакомстве с нормами поведения: в школе, столовой, спальне, на уроке, на перемене, на улице, в магазине, на прогулке и экскурсии;</a:t>
            </a:r>
          </a:p>
          <a:p>
            <a:r>
              <a:rPr lang="ru-RU" dirty="0" smtClean="0"/>
              <a:t> </a:t>
            </a:r>
            <a:r>
              <a:rPr lang="ru-RU" dirty="0"/>
              <a:t>практической отработке этических норм и правил;</a:t>
            </a:r>
          </a:p>
          <a:p>
            <a:r>
              <a:rPr lang="ru-RU" dirty="0" smtClean="0"/>
              <a:t> </a:t>
            </a:r>
            <a:r>
              <a:rPr lang="ru-RU" dirty="0"/>
              <a:t>определение сущности нравственных понятий;</a:t>
            </a:r>
          </a:p>
          <a:p>
            <a:r>
              <a:rPr lang="ru-RU" dirty="0" smtClean="0"/>
              <a:t> </a:t>
            </a:r>
            <a:r>
              <a:rPr lang="ru-RU" dirty="0"/>
              <a:t>формирование понятия смысла человеческого существования, ценности существования других людей;</a:t>
            </a:r>
          </a:p>
          <a:p>
            <a:r>
              <a:rPr lang="ru-RU" dirty="0" smtClean="0"/>
              <a:t> </a:t>
            </a:r>
            <a:r>
              <a:rPr lang="ru-RU" dirty="0"/>
              <a:t>воспитание доброжелательного, отзывчивого, внимательного отношения к окружающим;</a:t>
            </a:r>
          </a:p>
          <a:p>
            <a:r>
              <a:rPr lang="ru-RU" dirty="0" smtClean="0"/>
              <a:t> </a:t>
            </a:r>
            <a:r>
              <a:rPr lang="ru-RU" dirty="0"/>
              <a:t>анализ своих поступков;</a:t>
            </a:r>
          </a:p>
          <a:p>
            <a:r>
              <a:rPr lang="ru-RU" dirty="0" smtClean="0"/>
              <a:t> </a:t>
            </a:r>
            <a:r>
              <a:rPr lang="ru-RU" dirty="0"/>
              <a:t>реализации опыта нравственных отношений, возникающих в различных видах деятельности;</a:t>
            </a:r>
          </a:p>
          <a:p>
            <a:r>
              <a:rPr lang="ru-RU" dirty="0" smtClean="0"/>
              <a:t> </a:t>
            </a:r>
            <a:r>
              <a:rPr lang="ru-RU" dirty="0"/>
              <a:t>экологическом воспитание.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i="1" u="sng" dirty="0" smtClean="0"/>
              <a:t/>
            </a:r>
            <a:br>
              <a:rPr lang="ru-RU" b="1" i="1" u="sng" dirty="0" smtClean="0"/>
            </a:br>
            <a:r>
              <a:rPr lang="ru-RU" b="1" i="1" u="sng" dirty="0" smtClean="0"/>
              <a:t>Развитие творческого воображения: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Развитие </a:t>
            </a:r>
            <a:r>
              <a:rPr lang="ru-RU" dirty="0"/>
              <a:t>творческого воображения включает развитие основ мышления и воображения как одного из средств снятия комплекса </a:t>
            </a:r>
            <a:r>
              <a:rPr lang="ru-RU" dirty="0" err="1"/>
              <a:t>депривации</a:t>
            </a:r>
            <a:r>
              <a:rPr lang="ru-RU" dirty="0" smtClean="0"/>
              <a:t>;</a:t>
            </a:r>
          </a:p>
          <a:p>
            <a:r>
              <a:rPr lang="ru-RU" dirty="0" smtClean="0"/>
              <a:t> </a:t>
            </a:r>
            <a:r>
              <a:rPr lang="ru-RU" dirty="0"/>
              <a:t>развитие механизмов коррекции и компенсации дефекта.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21429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b="1" i="1" u="sng" dirty="0" smtClean="0"/>
              <a:t/>
            </a:r>
            <a:br>
              <a:rPr lang="ru-RU" b="1" i="1" u="sng" dirty="0" smtClean="0"/>
            </a:br>
            <a:r>
              <a:rPr lang="ru-RU" sz="3100" b="1" i="1" u="sng" dirty="0" smtClean="0"/>
              <a:t>Основ гражданского и патриотического воспитания:</a:t>
            </a:r>
            <a:r>
              <a:rPr lang="ru-RU" sz="3100" dirty="0" smtClean="0"/>
              <a:t/>
            </a:r>
            <a:br>
              <a:rPr lang="ru-RU" sz="3100" dirty="0" smtClean="0"/>
            </a:br>
            <a:endParaRPr lang="ru-RU" sz="31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ru-RU" dirty="0" smtClean="0"/>
              <a:t>     </a:t>
            </a:r>
            <a:r>
              <a:rPr lang="ru-RU" u="sng" dirty="0" smtClean="0"/>
              <a:t>Основной </a:t>
            </a:r>
            <a:r>
              <a:rPr lang="ru-RU" b="1" u="sng" dirty="0"/>
              <a:t>целью</a:t>
            </a:r>
            <a:r>
              <a:rPr lang="ru-RU" u="sng" dirty="0"/>
              <a:t> </a:t>
            </a:r>
            <a:r>
              <a:rPr lang="ru-RU" dirty="0"/>
              <a:t>работы по данному направлению </a:t>
            </a:r>
            <a:r>
              <a:rPr lang="ru-RU" u="sng" dirty="0"/>
              <a:t>является:</a:t>
            </a:r>
            <a:r>
              <a:rPr lang="ru-RU" dirty="0"/>
              <a:t> формирование у детей патриотического сознания, верности Отечеству, готовности к выполнению конституционных обязанностей.</a:t>
            </a:r>
          </a:p>
          <a:p>
            <a:pPr>
              <a:buNone/>
            </a:pPr>
            <a:r>
              <a:rPr lang="ru-RU" b="1" i="1" dirty="0"/>
              <a:t> </a:t>
            </a:r>
            <a:r>
              <a:rPr lang="ru-RU" b="1" i="1" dirty="0" smtClean="0"/>
              <a:t>      Достижение </a:t>
            </a:r>
            <a:r>
              <a:rPr lang="ru-RU" b="1" i="1" dirty="0"/>
              <a:t>этой цели реализуется :</a:t>
            </a:r>
            <a:endParaRPr lang="ru-RU" b="1" dirty="0"/>
          </a:p>
          <a:p>
            <a:r>
              <a:rPr lang="ru-RU" dirty="0" smtClean="0"/>
              <a:t> </a:t>
            </a:r>
            <a:r>
              <a:rPr lang="ru-RU" dirty="0"/>
              <a:t>воспитанию чувства привязанности к тем местам, где человек родился и вырос;</a:t>
            </a:r>
          </a:p>
          <a:p>
            <a:r>
              <a:rPr lang="ru-RU" dirty="0" smtClean="0"/>
              <a:t> </a:t>
            </a:r>
            <a:r>
              <a:rPr lang="ru-RU" dirty="0"/>
              <a:t>уважительному отношению к языку своего народа;</a:t>
            </a:r>
          </a:p>
          <a:p>
            <a:r>
              <a:rPr lang="ru-RU" dirty="0" smtClean="0"/>
              <a:t> </a:t>
            </a:r>
            <a:r>
              <a:rPr lang="ru-RU" dirty="0"/>
              <a:t>гордости за социальные и культурные достижения своей страны;</a:t>
            </a:r>
          </a:p>
          <a:p>
            <a:r>
              <a:rPr lang="ru-RU" dirty="0" smtClean="0"/>
              <a:t> </a:t>
            </a:r>
            <a:r>
              <a:rPr lang="ru-RU" dirty="0"/>
              <a:t>уважительному отношению к историческому прошлому Родины;</a:t>
            </a:r>
          </a:p>
          <a:p>
            <a:r>
              <a:rPr lang="ru-RU" dirty="0" smtClean="0"/>
              <a:t> </a:t>
            </a:r>
            <a:r>
              <a:rPr lang="ru-RU" dirty="0"/>
              <a:t>воспитанию милосердия, гуманизма, общечеловеческих ценностей.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6908"/>
          </a:xfrm>
        </p:spPr>
        <p:txBody>
          <a:bodyPr>
            <a:normAutofit fontScale="90000"/>
          </a:bodyPr>
          <a:lstStyle/>
          <a:p>
            <a:r>
              <a:rPr lang="ru-RU" b="1" i="1" u="sng" dirty="0" err="1" smtClean="0"/>
              <a:t>Досуговой</a:t>
            </a:r>
            <a:r>
              <a:rPr lang="ru-RU" b="1" i="1" u="sng" dirty="0" smtClean="0"/>
              <a:t> деятельности: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000108"/>
            <a:ext cx="8229600" cy="5500726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ru-RU" dirty="0" smtClean="0"/>
              <a:t>     </a:t>
            </a:r>
            <a:r>
              <a:rPr lang="ru-RU" dirty="0" err="1" smtClean="0"/>
              <a:t>Досуговая</a:t>
            </a:r>
            <a:r>
              <a:rPr lang="ru-RU" dirty="0" smtClean="0"/>
              <a:t> </a:t>
            </a:r>
            <a:r>
              <a:rPr lang="ru-RU" dirty="0"/>
              <a:t>и рекреационная деятельность для детей с ограниченными возможностями здоровья играют значительную роль в поддержании психического и физического здоровья, в реализации потребности в содержательном и продуктивном использовании свободного времени.</a:t>
            </a:r>
          </a:p>
          <a:p>
            <a:pPr>
              <a:buNone/>
            </a:pPr>
            <a:r>
              <a:rPr lang="ru-RU" dirty="0" smtClean="0"/>
              <a:t>     </a:t>
            </a:r>
            <a:r>
              <a:rPr lang="ru-RU" u="sng" dirty="0" smtClean="0">
                <a:solidFill>
                  <a:schemeClr val="accent1"/>
                </a:solidFill>
              </a:rPr>
              <a:t>В </a:t>
            </a:r>
            <a:r>
              <a:rPr lang="ru-RU" u="sng" dirty="0">
                <a:solidFill>
                  <a:schemeClr val="accent1"/>
                </a:solidFill>
              </a:rPr>
              <a:t>структуре свободного времени выделяют:</a:t>
            </a:r>
          </a:p>
          <a:p>
            <a:r>
              <a:rPr lang="ru-RU" dirty="0" smtClean="0"/>
              <a:t> </a:t>
            </a:r>
            <a:r>
              <a:rPr lang="ru-RU" dirty="0"/>
              <a:t>активную деятельность: учёбу, самообразование (самоподготовка);</a:t>
            </a:r>
          </a:p>
          <a:p>
            <a:r>
              <a:rPr lang="ru-RU" dirty="0" smtClean="0"/>
              <a:t> </a:t>
            </a:r>
            <a:r>
              <a:rPr lang="ru-RU" dirty="0"/>
              <a:t>культурное (духовное) потребление - чтение газет, книг, журналов, просмотр кино и видеофильмов; спорт; любительские занятия, игры с детьми; общение с другими людьми; занятия в кружках; прогулки, экскурсии, походы, праздники, путешествия, походы выходного дня;</a:t>
            </a:r>
          </a:p>
          <a:p>
            <a:r>
              <a:rPr lang="ru-RU" dirty="0"/>
              <a:t>спортивные соревнования, эстафеты, спартакиады; </a:t>
            </a:r>
            <a:endParaRPr lang="ru-RU" dirty="0" smtClean="0"/>
          </a:p>
          <a:p>
            <a:r>
              <a:rPr lang="ru-RU" dirty="0" smtClean="0"/>
              <a:t>конкурсы</a:t>
            </a:r>
            <a:r>
              <a:rPr lang="ru-RU" dirty="0"/>
              <a:t>, тематические дни, ярмарки, дискотеки; </a:t>
            </a:r>
            <a:endParaRPr lang="ru-RU" dirty="0" smtClean="0"/>
          </a:p>
          <a:p>
            <a:r>
              <a:rPr lang="ru-RU" dirty="0" smtClean="0"/>
              <a:t>экскурсии</a:t>
            </a:r>
            <a:r>
              <a:rPr lang="ru-RU" dirty="0"/>
              <a:t>, лекции, викторины, различные гостиные и пр.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42910" y="428604"/>
            <a:ext cx="7815290" cy="5786478"/>
          </a:xfrm>
        </p:spPr>
        <p:txBody>
          <a:bodyPr>
            <a:noAutofit/>
          </a:bodyPr>
          <a:lstStyle/>
          <a:p>
            <a:pPr algn="l"/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u="sng" dirty="0" smtClean="0"/>
              <a:t>Внеурочная </a:t>
            </a:r>
            <a:r>
              <a:rPr lang="ru-RU" sz="2800" u="sng" dirty="0"/>
              <a:t>деятельность </a:t>
            </a:r>
            <a:r>
              <a:rPr lang="ru-RU" sz="2800" dirty="0"/>
              <a:t>учащихся,   как и деятельность  в рамках уроков,  направлена на достижение результатов освоения основной образовательной программы школы. </a:t>
            </a: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 smtClean="0"/>
              <a:t> </a:t>
            </a:r>
            <a:r>
              <a:rPr lang="ru-RU" sz="2800" u="sng" dirty="0"/>
              <a:t>Особое внимание в  СФГОС  </a:t>
            </a:r>
            <a:r>
              <a:rPr lang="ru-RU" sz="2800" dirty="0" smtClean="0"/>
              <a:t>акцентируется </a:t>
            </a:r>
            <a:r>
              <a:rPr lang="ru-RU" sz="2800" dirty="0"/>
              <a:t>на  достижении личностных и </a:t>
            </a:r>
            <a:r>
              <a:rPr lang="ru-RU" sz="2800" dirty="0" err="1"/>
              <a:t>метапредметных</a:t>
            </a:r>
            <a:r>
              <a:rPr lang="ru-RU" sz="2800" dirty="0"/>
              <a:t> результатов, что и  определяет  специфику внеурочной деятельности,  в ходе которой обучающийся не только и даже не столько должен узнать, сколько научиться действовать, чувствовать, принимать решения и др.</a:t>
            </a:r>
            <a:br>
              <a:rPr lang="ru-RU" sz="2800" dirty="0"/>
            </a:br>
            <a:endParaRPr lang="ru-RU" sz="2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28604"/>
            <a:ext cx="8229600" cy="571504"/>
          </a:xfrm>
        </p:spPr>
        <p:txBody>
          <a:bodyPr>
            <a:normAutofit fontScale="90000"/>
          </a:bodyPr>
          <a:lstStyle/>
          <a:p>
            <a:r>
              <a:rPr lang="ru-RU" b="1" u="sng" dirty="0" smtClean="0"/>
              <a:t/>
            </a:r>
            <a:br>
              <a:rPr lang="ru-RU" b="1" u="sng" dirty="0" smtClean="0"/>
            </a:br>
            <a:r>
              <a:rPr lang="ru-RU" b="1" u="sng" dirty="0" smtClean="0"/>
              <a:t>Принципы воспитания: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285860"/>
            <a:ext cx="8229600" cy="4840303"/>
          </a:xfrm>
        </p:spPr>
        <p:txBody>
          <a:bodyPr>
            <a:normAutofit lnSpcReduction="10000"/>
          </a:bodyPr>
          <a:lstStyle/>
          <a:p>
            <a:r>
              <a:rPr lang="ru-RU" dirty="0" smtClean="0"/>
              <a:t> </a:t>
            </a:r>
            <a:r>
              <a:rPr lang="ru-RU" dirty="0"/>
              <a:t>принцип ориентации на ценностные отношения и положительные качества личности воспитанника;</a:t>
            </a:r>
          </a:p>
          <a:p>
            <a:r>
              <a:rPr lang="ru-RU" dirty="0" smtClean="0"/>
              <a:t> </a:t>
            </a:r>
            <a:r>
              <a:rPr lang="ru-RU" dirty="0"/>
              <a:t>связи воспитания с жизнью;</a:t>
            </a:r>
          </a:p>
          <a:p>
            <a:r>
              <a:rPr lang="ru-RU" dirty="0" smtClean="0"/>
              <a:t> </a:t>
            </a:r>
            <a:r>
              <a:rPr lang="ru-RU" dirty="0"/>
              <a:t>принятия воспитанника таким, каков он есть;</a:t>
            </a:r>
          </a:p>
          <a:p>
            <a:r>
              <a:rPr lang="ru-RU" dirty="0" smtClean="0"/>
              <a:t> </a:t>
            </a:r>
            <a:r>
              <a:rPr lang="ru-RU" dirty="0"/>
              <a:t>воспитания в коллективе;</a:t>
            </a:r>
          </a:p>
          <a:p>
            <a:r>
              <a:rPr lang="ru-RU" dirty="0" smtClean="0"/>
              <a:t> </a:t>
            </a:r>
            <a:r>
              <a:rPr lang="ru-RU" dirty="0"/>
              <a:t>единства, целостности и преемственности в воспитании.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800" b="1" u="sng" dirty="0"/>
              <a:t>Воспитательные результаты любого из видов деятельности младших школьников распределяются по трем уровням:</a:t>
            </a:r>
            <a:r>
              <a:rPr lang="ru-RU" sz="2800" dirty="0"/>
              <a:t/>
            </a:r>
            <a:br>
              <a:rPr lang="ru-RU" sz="2800" dirty="0"/>
            </a:b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lvl="0"/>
            <a:r>
              <a:rPr lang="ru-RU" b="1" i="1" dirty="0"/>
              <a:t>Первый уровень результатов</a:t>
            </a:r>
            <a:r>
              <a:rPr lang="ru-RU" dirty="0"/>
              <a:t> - приобретение школьником социальных знаний (об общественных нормах, об устройстве общества, о социально одобряемых и неодобряемых формах поведения в обществе и т. п.), первичного понимания социальной реальности и повседневной жизни</a:t>
            </a:r>
            <a:r>
              <a:rPr lang="ru-RU" dirty="0" smtClean="0"/>
              <a:t>.</a:t>
            </a:r>
          </a:p>
          <a:p>
            <a:pPr lvl="0">
              <a:buNone/>
            </a:pPr>
            <a:r>
              <a:rPr lang="ru-RU" dirty="0" smtClean="0"/>
              <a:t>    </a:t>
            </a:r>
            <a:r>
              <a:rPr lang="ru-RU" u="sng" dirty="0"/>
              <a:t>Для достижения данного уровня результатов </a:t>
            </a:r>
            <a:r>
              <a:rPr lang="ru-RU" dirty="0"/>
              <a:t>особое значение имеет взаимодействие ученика со своими учителями (в основном и дополнительном образовании) как значимыми для него носителями положительного социального знания и повседневного опыта.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6908"/>
          </a:xfrm>
        </p:spPr>
        <p:txBody>
          <a:bodyPr>
            <a:normAutofit/>
          </a:bodyPr>
          <a:lstStyle/>
          <a:p>
            <a:r>
              <a:rPr lang="ru-RU" sz="2800" b="1" i="1" dirty="0" smtClean="0"/>
              <a:t>Второй уровень результатов:</a:t>
            </a: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214422"/>
            <a:ext cx="8258204" cy="5143536"/>
          </a:xfrm>
        </p:spPr>
        <p:txBody>
          <a:bodyPr>
            <a:normAutofit fontScale="85000" lnSpcReduction="20000"/>
          </a:bodyPr>
          <a:lstStyle/>
          <a:p>
            <a:pPr lvl="0"/>
            <a:r>
              <a:rPr lang="ru-RU" dirty="0" smtClean="0"/>
              <a:t> </a:t>
            </a:r>
            <a:r>
              <a:rPr lang="ru-RU" dirty="0"/>
              <a:t>получение школьником опыта переживания и позитивного отношения к базовым ценностям общества (человек, семья, Отечество, природа, мир, знания, труд, культура), ценностного отношения к социальной реальности в целом</a:t>
            </a:r>
            <a:r>
              <a:rPr lang="ru-RU" dirty="0" smtClean="0"/>
              <a:t>.</a:t>
            </a:r>
          </a:p>
          <a:p>
            <a:pPr lvl="0">
              <a:buNone/>
            </a:pPr>
            <a:r>
              <a:rPr lang="ru-RU" dirty="0" smtClean="0"/>
              <a:t>     </a:t>
            </a:r>
            <a:r>
              <a:rPr lang="ru-RU" u="sng" dirty="0"/>
              <a:t>Для достижения данного уровня результатов </a:t>
            </a:r>
            <a:r>
              <a:rPr lang="ru-RU" dirty="0"/>
              <a:t>особое значение имеет взаимодействие школьников между собой на уровне класса, школы, то есть в защищенной, дружественной социальной среде. Именно в такой близкой социальной среде ребенок получает (или не получает) первое практическое подтверждение приобретенных социальных знаний, начинает их ценить (или отвергает).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46"/>
          </a:xfrm>
        </p:spPr>
        <p:txBody>
          <a:bodyPr>
            <a:normAutofit/>
          </a:bodyPr>
          <a:lstStyle/>
          <a:p>
            <a:r>
              <a:rPr lang="ru-RU" sz="3200" b="1" i="1" dirty="0" smtClean="0"/>
              <a:t>Третий уровень результатов:</a:t>
            </a:r>
            <a:endParaRPr lang="ru-RU" sz="32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142984"/>
            <a:ext cx="8229600" cy="4983179"/>
          </a:xfrm>
        </p:spPr>
        <p:txBody>
          <a:bodyPr>
            <a:normAutofit fontScale="92500" lnSpcReduction="20000"/>
          </a:bodyPr>
          <a:lstStyle/>
          <a:p>
            <a:pPr lvl="0"/>
            <a:r>
              <a:rPr lang="ru-RU" dirty="0" smtClean="0"/>
              <a:t>- </a:t>
            </a:r>
            <a:r>
              <a:rPr lang="ru-RU" dirty="0"/>
              <a:t>получение школьником опыта самостоятельного общественного действия. Только в самостоятельном общественном действии юный человек действительно становится (а не просто узнает о том, как стать) социальным деятелем, гражданином, свободным человеком</a:t>
            </a:r>
            <a:r>
              <a:rPr lang="ru-RU" dirty="0" smtClean="0"/>
              <a:t>.</a:t>
            </a:r>
          </a:p>
          <a:p>
            <a:pPr lvl="0">
              <a:buNone/>
            </a:pPr>
            <a:r>
              <a:rPr lang="ru-RU" dirty="0"/>
              <a:t> </a:t>
            </a:r>
            <a:r>
              <a:rPr lang="ru-RU" dirty="0" smtClean="0"/>
              <a:t>   </a:t>
            </a:r>
            <a:r>
              <a:rPr lang="ru-RU" u="sng" dirty="0"/>
              <a:t>Для достижения данного уровня результатов </a:t>
            </a:r>
            <a:r>
              <a:rPr lang="ru-RU" dirty="0"/>
              <a:t>особое значение имеет взаимодействие школьника с социальными субъектами за пределами школы, в открытой общественной среде.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472518" cy="2082792"/>
          </a:xfrm>
        </p:spPr>
        <p:txBody>
          <a:bodyPr>
            <a:noAutofit/>
          </a:bodyPr>
          <a:lstStyle/>
          <a:p>
            <a:r>
              <a:rPr lang="ru-RU" sz="2800" dirty="0" smtClean="0">
                <a:solidFill>
                  <a:schemeClr val="accent1"/>
                </a:solidFill>
              </a:rPr>
              <a:t>Переход от одного уровня воспитательных результатов к другому должен быть последовательным, постепенным, что должно учитываться при организации воспитания и социализации младших школьников.</a:t>
            </a:r>
            <a:r>
              <a:rPr lang="ru-RU" sz="2800" dirty="0" smtClean="0"/>
              <a:t/>
            </a:r>
            <a:br>
              <a:rPr lang="ru-RU" sz="2800" dirty="0" smtClean="0"/>
            </a:b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2500306"/>
            <a:ext cx="8358246" cy="4071966"/>
          </a:xfrm>
        </p:spPr>
        <p:txBody>
          <a:bodyPr>
            <a:normAutofit lnSpcReduction="10000"/>
          </a:bodyPr>
          <a:lstStyle/>
          <a:p>
            <a:r>
              <a:rPr lang="ru-RU" sz="2800" dirty="0" smtClean="0"/>
              <a:t>В </a:t>
            </a:r>
            <a:r>
              <a:rPr lang="ru-RU" sz="2800" u="sng" dirty="0"/>
              <a:t>первом классе </a:t>
            </a:r>
            <a:r>
              <a:rPr lang="ru-RU" sz="2800" dirty="0"/>
              <a:t>дети особенно восприимчивы к новому социальному знанию, стремятся понять новую для них школьную реальность.</a:t>
            </a:r>
          </a:p>
          <a:p>
            <a:r>
              <a:rPr lang="ru-RU" sz="2800" dirty="0"/>
              <a:t>Во </a:t>
            </a:r>
            <a:r>
              <a:rPr lang="ru-RU" sz="2800" u="sng" dirty="0"/>
              <a:t>втором и третьем классах</a:t>
            </a:r>
            <a:r>
              <a:rPr lang="ru-RU" sz="2800" dirty="0"/>
              <a:t>, как правило, набирает силу процесс развития детского коллектива, резко активизируется межличностное взаимодействие младших школьников друг с другом, что создает благоприятную ситуацию для достижения второго уровня воспитательных результатов.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428604"/>
            <a:ext cx="8229600" cy="5857916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dirty="0" smtClean="0"/>
              <a:t>    Последовательное </a:t>
            </a:r>
            <a:r>
              <a:rPr lang="ru-RU" dirty="0"/>
              <a:t>восхождение от результатов первого к результатам второго уровня на протяжении трех лет обучения в школе создает к четвертому классу у младшего школьника реальную возможность выхода в пространство общественного действия, то есть достижения третьего уровня воспитательных результатов. Такой выход для ученика начальной школы должен быть обязательно оформлен как выход в дружественную среду. Свойственные современной социальной ситуации конфликтность и неопределенность должны быть в известной степени ограничены.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58204" cy="1797040"/>
          </a:xfrm>
        </p:spPr>
        <p:txBody>
          <a:bodyPr>
            <a:noAutofit/>
          </a:bodyPr>
          <a:lstStyle/>
          <a:p>
            <a:r>
              <a:rPr lang="ru-RU" sz="3200" u="sng" dirty="0" smtClean="0"/>
              <a:t>Достижение трех уровней воспитательных результатов обеспечивает появление значимых эффектов воспитания и социализации детей</a:t>
            </a:r>
            <a:endParaRPr lang="ru-RU" sz="3200" u="sng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57224" y="2428868"/>
            <a:ext cx="7829576" cy="3697295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/>
              <a:t>- </a:t>
            </a:r>
            <a:r>
              <a:rPr lang="ru-RU" dirty="0"/>
              <a:t>формирование у школьников коммуникативной, этической, социальной, гражданской компетентности и </a:t>
            </a:r>
            <a:r>
              <a:rPr lang="ru-RU" dirty="0" err="1"/>
              <a:t>социокультурной</a:t>
            </a:r>
            <a:r>
              <a:rPr lang="ru-RU" dirty="0"/>
              <a:t> идентичности в ее </a:t>
            </a:r>
            <a:r>
              <a:rPr lang="ru-RU" dirty="0" smtClean="0"/>
              <a:t>национально </a:t>
            </a:r>
            <a:r>
              <a:rPr lang="ru-RU" dirty="0"/>
              <a:t>-государственном, этническом, религиозном, </a:t>
            </a:r>
            <a:r>
              <a:rPr lang="ru-RU" dirty="0" err="1"/>
              <a:t>гендерном</a:t>
            </a:r>
            <a:r>
              <a:rPr lang="ru-RU" dirty="0"/>
              <a:t> и других аспектах.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100" b="1" u="sng" dirty="0" smtClean="0"/>
              <a:t>РАБОЧАЯ ПРОГРАММА</a:t>
            </a:r>
            <a:br>
              <a:rPr lang="ru-RU" sz="3100" b="1" u="sng" dirty="0" smtClean="0"/>
            </a:br>
            <a:r>
              <a:rPr lang="ru-RU" sz="3100" b="1" u="sng" dirty="0" smtClean="0"/>
              <a:t> ВОСПИТАНИЯ И СОЦИАЛИЗАЦИИ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dirty="0"/>
              <a:t> </a:t>
            </a:r>
          </a:p>
          <a:p>
            <a:pPr>
              <a:buNone/>
            </a:pPr>
            <a:r>
              <a:rPr lang="ru-RU" dirty="0" smtClean="0"/>
              <a:t>   Ребёнок </a:t>
            </a:r>
            <a:r>
              <a:rPr lang="ru-RU" dirty="0"/>
              <a:t>стал школьником... Это событие имеет огромное значение для его родителей и для него самого (если ребёнком не был получен отрицательный опыт обучения), для учителей и воспитателей.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   Основная </a:t>
            </a:r>
            <a:r>
              <a:rPr lang="ru-RU" b="1" u="sng" dirty="0"/>
              <a:t>задача школы состоит в том, чтобы сформировать личность, гармонически сочетающую в себе духовное богатство, моральную чистоту, физическое совершенство. </a:t>
            </a:r>
            <a:endParaRPr lang="ru-RU" dirty="0"/>
          </a:p>
          <a:p>
            <a:endParaRPr lang="ru-RU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829576" cy="796908"/>
          </a:xfrm>
        </p:spPr>
        <p:txBody>
          <a:bodyPr>
            <a:normAutofit fontScale="90000"/>
          </a:bodyPr>
          <a:lstStyle/>
          <a:p>
            <a:r>
              <a:rPr lang="ru-RU" sz="3600" dirty="0" smtClean="0"/>
              <a:t/>
            </a:r>
            <a:br>
              <a:rPr lang="ru-RU" sz="3600" dirty="0" smtClean="0"/>
            </a:br>
            <a:r>
              <a:rPr lang="ru-RU" sz="3600" dirty="0"/>
              <a:t/>
            </a:r>
            <a:br>
              <a:rPr lang="ru-RU" sz="3600" dirty="0"/>
            </a:br>
            <a:r>
              <a:rPr lang="ru-RU" sz="3100" u="sng" dirty="0" smtClean="0"/>
              <a:t>Известно, что нормальное развитие ребёнка возможно только при совокупности нескольких условий: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1571612"/>
            <a:ext cx="8186766" cy="4554551"/>
          </a:xfrm>
        </p:spPr>
        <p:txBody>
          <a:bodyPr>
            <a:normAutofit fontScale="85000" lnSpcReduction="20000"/>
          </a:bodyPr>
          <a:lstStyle/>
          <a:p>
            <a:pPr lvl="0"/>
            <a:r>
              <a:rPr lang="ru-RU" b="1" dirty="0" smtClean="0"/>
              <a:t>Первое </a:t>
            </a:r>
            <a:r>
              <a:rPr lang="ru-RU" b="1" dirty="0"/>
              <a:t>условие</a:t>
            </a:r>
            <a:r>
              <a:rPr lang="ru-RU" dirty="0"/>
              <a:t> связано с состоянием здоровья ребёнка (биологический фактор развития). Сохранность здоровья обеспечивает возможность развиваться в соответствии с возрастом.</a:t>
            </a:r>
          </a:p>
          <a:p>
            <a:pPr lvl="0"/>
            <a:r>
              <a:rPr lang="ru-RU" b="1" dirty="0"/>
              <a:t>Второе условие</a:t>
            </a:r>
            <a:r>
              <a:rPr lang="ru-RU" dirty="0"/>
              <a:t> - благоприятная социально-педагогическая развивающая среда (социальный фактор развития), включающая специально организованное учебно-воспитательное пространство. Важность социального фактора подчёркивал Л. С. </a:t>
            </a:r>
            <a:r>
              <a:rPr lang="ru-RU" dirty="0" err="1"/>
              <a:t>Выготский</a:t>
            </a:r>
            <a:r>
              <a:rPr lang="ru-RU" dirty="0"/>
              <a:t>, введя понятие «социальная ситуация развития</a:t>
            </a:r>
            <a:r>
              <a:rPr lang="ru-RU" dirty="0" smtClean="0"/>
              <a:t>».</a:t>
            </a:r>
          </a:p>
          <a:p>
            <a:r>
              <a:rPr lang="ru-RU" b="1" dirty="0"/>
              <a:t>Третье условие</a:t>
            </a:r>
            <a:r>
              <a:rPr lang="ru-RU" dirty="0"/>
              <a:t>, необходимое для нормального развития, - активность самого ребёнка.</a:t>
            </a:r>
          </a:p>
          <a:p>
            <a:pPr lvl="0"/>
            <a:endParaRPr lang="ru-RU" dirty="0"/>
          </a:p>
          <a:p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0"/>
            <a:ext cx="8229600" cy="1143000"/>
          </a:xfrm>
        </p:spPr>
        <p:txBody>
          <a:bodyPr>
            <a:normAutofit/>
          </a:bodyPr>
          <a:lstStyle/>
          <a:p>
            <a:r>
              <a:rPr lang="ru-RU" sz="2800" dirty="0" smtClean="0">
                <a:solidFill>
                  <a:schemeClr val="accent2"/>
                </a:solidFill>
              </a:rPr>
              <a:t>Цель организации внеурочной деятельности КГКСКОУ СКОШ 8 вида 1 в соответствии с СФГОС-</a:t>
            </a:r>
            <a:endParaRPr lang="ru-RU" sz="2800" dirty="0">
              <a:solidFill>
                <a:schemeClr val="accent2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1000108"/>
            <a:ext cx="8258204" cy="5572164"/>
          </a:xfrm>
        </p:spPr>
        <p:txBody>
          <a:bodyPr>
            <a:noAutofit/>
          </a:bodyPr>
          <a:lstStyle/>
          <a:p>
            <a:r>
              <a:rPr lang="ru-RU" sz="2300" dirty="0" smtClean="0"/>
              <a:t>создание </a:t>
            </a:r>
            <a:r>
              <a:rPr lang="ru-RU" sz="2300" dirty="0"/>
              <a:t> условий для достижения учащимися  необходимого для жизни в обществе социального опыта и формирования принимаемой обществом системы ценностей</a:t>
            </a:r>
            <a:r>
              <a:rPr lang="ru-RU" sz="2300" dirty="0" smtClean="0"/>
              <a:t>,</a:t>
            </a:r>
          </a:p>
          <a:p>
            <a:r>
              <a:rPr lang="ru-RU" sz="2300" dirty="0" smtClean="0"/>
              <a:t> </a:t>
            </a:r>
            <a:r>
              <a:rPr lang="ru-RU" sz="2300" dirty="0"/>
              <a:t>создание условий для многогранного развития и социализации каждого учащегося в свободное от учёбы время; </a:t>
            </a:r>
            <a:endParaRPr lang="ru-RU" sz="2300" dirty="0" smtClean="0"/>
          </a:p>
          <a:p>
            <a:r>
              <a:rPr lang="ru-RU" sz="2300" dirty="0" smtClean="0"/>
              <a:t>создание </a:t>
            </a:r>
            <a:r>
              <a:rPr lang="ru-RU" sz="2300" dirty="0"/>
              <a:t>воспитывающей среды, обеспечивающей активизацию социальных, интеллектуальных интересов учащихся, развитие здоровой,  творчески растущей личности, с формированной гражданской ответственностью и правовым самосознанием, подготовленной к жизнедеятельности в новых условиях, способной на социально значимую практическую деятельность, реализацию добровольческих инициатив. </a:t>
            </a:r>
          </a:p>
          <a:p>
            <a:endParaRPr lang="ru-RU" sz="2300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357166"/>
            <a:ext cx="8258204" cy="5768997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dirty="0" smtClean="0"/>
              <a:t>    При </a:t>
            </a:r>
            <a:r>
              <a:rPr lang="ru-RU" dirty="0"/>
              <a:t>раннем органическом поражении центральной нервной системы более всего страдают биологический фактор и фактор активности. Поэтому «социальная ситуация развития», педагогические условия, в которых находится ребёнок, должны быть фактически провоцирующими развитие.</a:t>
            </a:r>
          </a:p>
          <a:p>
            <a:pPr>
              <a:buNone/>
            </a:pPr>
            <a:r>
              <a:rPr lang="ru-RU" dirty="0" smtClean="0"/>
              <a:t>    Исходя </a:t>
            </a:r>
            <a:r>
              <a:rPr lang="ru-RU" dirty="0"/>
              <a:t>из общности основных закономерностей развития нормального ребёнка и ребёнка с ограниченными возможностями здоровья, в программе определены базовые направления воспитательной работы, обеспечивающие целостность, всесторонность и гармоничность развития личности младшего школьника.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357166"/>
            <a:ext cx="8186766" cy="5768997"/>
          </a:xfrm>
        </p:spPr>
        <p:txBody>
          <a:bodyPr>
            <a:normAutofit fontScale="92500"/>
          </a:bodyPr>
          <a:lstStyle/>
          <a:p>
            <a:pPr>
              <a:buNone/>
            </a:pPr>
            <a:r>
              <a:rPr lang="ru-RU" b="1" dirty="0" smtClean="0"/>
              <a:t>    Воспитать</a:t>
            </a:r>
            <a:r>
              <a:rPr lang="ru-RU" dirty="0" smtClean="0"/>
              <a:t> </a:t>
            </a:r>
            <a:r>
              <a:rPr lang="ru-RU" dirty="0"/>
              <a:t>- значит научить жить в гармонии с окружающим миром, с радостью воспринимать его, беречь и творить красоту. Этот </a:t>
            </a:r>
            <a:r>
              <a:rPr lang="ru-RU" u="sng" dirty="0"/>
              <a:t>процесс двусторонний</a:t>
            </a:r>
            <a:r>
              <a:rPr lang="ru-RU" dirty="0"/>
              <a:t>, основанный на взаимопонимании воспитателя и воспитанников. Из поколения в поколение передаются этические нормы и нравственные ценности. Но постепенно каждый человек выходит на уровень «самовоспитания». Ребёнку с ограниченными возможностями здоровья трудно войти в этот мир и заниматься самовоспитанием.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25470"/>
          </a:xfrm>
        </p:spPr>
        <p:txBody>
          <a:bodyPr>
            <a:normAutofit fontScale="90000"/>
          </a:bodyPr>
          <a:lstStyle/>
          <a:p>
            <a:r>
              <a:rPr lang="ru-RU" b="1" u="sng" dirty="0" smtClean="0"/>
              <a:t/>
            </a:r>
            <a:br>
              <a:rPr lang="ru-RU" b="1" u="sng" dirty="0" smtClean="0"/>
            </a:br>
            <a:r>
              <a:rPr lang="ru-RU" b="1" u="sng" dirty="0" smtClean="0"/>
              <a:t>Цель программы</a:t>
            </a:r>
            <a:r>
              <a:rPr lang="ru-RU" dirty="0" smtClean="0"/>
              <a:t> :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1142984"/>
            <a:ext cx="8258204" cy="4983179"/>
          </a:xfrm>
        </p:spPr>
        <p:txBody>
          <a:bodyPr>
            <a:normAutofit fontScale="92500" lnSpcReduction="20000"/>
          </a:bodyPr>
          <a:lstStyle/>
          <a:p>
            <a:pPr lvl="0"/>
            <a:r>
              <a:rPr lang="ru-RU" dirty="0" smtClean="0"/>
              <a:t>Помочь </a:t>
            </a:r>
            <a:r>
              <a:rPr lang="ru-RU" dirty="0"/>
              <a:t>детям в доступной для их возраста форме понять и осознать нравственные, эстетические, духовные ценности, привить положительное отношение к окружающей действительности;</a:t>
            </a:r>
          </a:p>
          <a:p>
            <a:pPr lvl="0"/>
            <a:r>
              <a:rPr lang="ru-RU" dirty="0"/>
              <a:t>Сформировать устойчивую убеждённость в полной ответственности за своё здоровье; </a:t>
            </a:r>
          </a:p>
          <a:p>
            <a:pPr lvl="0"/>
            <a:r>
              <a:rPr lang="ru-RU" dirty="0"/>
              <a:t>Преодолеть комплекс </a:t>
            </a:r>
            <a:r>
              <a:rPr lang="ru-RU" dirty="0" err="1" smtClean="0"/>
              <a:t>невостребованности</a:t>
            </a:r>
            <a:r>
              <a:rPr lang="ru-RU" dirty="0"/>
              <a:t>, своей неполноценности и зарядить воспитанников необходимым жизненным оптимизмом, который должен стать источником их жизнедеятельности.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357166"/>
            <a:ext cx="8329642" cy="5768997"/>
          </a:xfrm>
        </p:spPr>
        <p:txBody>
          <a:bodyPr>
            <a:normAutofit fontScale="92500" lnSpcReduction="20000"/>
          </a:bodyPr>
          <a:lstStyle/>
          <a:p>
            <a:pPr algn="ctr">
              <a:buNone/>
            </a:pPr>
            <a:r>
              <a:rPr lang="ru-RU" u="sng" dirty="0"/>
              <a:t>Программа </a:t>
            </a:r>
            <a:r>
              <a:rPr lang="ru-RU" u="sng" dirty="0" err="1"/>
              <a:t>коррекционно-образовательно-воспитательной</a:t>
            </a:r>
            <a:r>
              <a:rPr lang="ru-RU" u="sng" dirty="0"/>
              <a:t> работы с детьми первого класса составлена с </a:t>
            </a:r>
            <a:r>
              <a:rPr lang="ru-RU" u="sng" dirty="0" smtClean="0"/>
              <a:t>учётом:</a:t>
            </a:r>
          </a:p>
          <a:p>
            <a:pPr>
              <a:buNone/>
            </a:pPr>
            <a:r>
              <a:rPr lang="ru-RU" dirty="0" smtClean="0"/>
              <a:t>  * специфических </a:t>
            </a:r>
            <a:r>
              <a:rPr lang="ru-RU" dirty="0"/>
              <a:t>особенностей моторно-двигательного, эмоционального, сенсорного, умственного, речевого, эстетического и социально-личностного развития ребёнка с ограниченными возможностями </a:t>
            </a:r>
            <a:r>
              <a:rPr lang="ru-RU" dirty="0" smtClean="0"/>
              <a:t>здоровья;</a:t>
            </a:r>
          </a:p>
          <a:p>
            <a:pPr>
              <a:buNone/>
            </a:pPr>
            <a:r>
              <a:rPr lang="ru-RU" dirty="0"/>
              <a:t> </a:t>
            </a:r>
            <a:r>
              <a:rPr lang="ru-RU" dirty="0" smtClean="0"/>
              <a:t> * ведущих </a:t>
            </a:r>
            <a:r>
              <a:rPr lang="ru-RU" dirty="0"/>
              <a:t>мотивов и потребностей </a:t>
            </a:r>
            <a:r>
              <a:rPr lang="ru-RU" dirty="0" smtClean="0"/>
              <a:t>  первоклассника</a:t>
            </a:r>
            <a:r>
              <a:rPr lang="ru-RU" dirty="0"/>
              <a:t>;</a:t>
            </a:r>
          </a:p>
          <a:p>
            <a:pPr>
              <a:buNone/>
            </a:pPr>
            <a:r>
              <a:rPr lang="ru-RU" dirty="0" smtClean="0"/>
              <a:t>  * характера </a:t>
            </a:r>
            <a:r>
              <a:rPr lang="ru-RU" dirty="0"/>
              <a:t>ведущей деятельности; 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  * типа </a:t>
            </a:r>
            <a:r>
              <a:rPr lang="ru-RU" dirty="0"/>
              <a:t>общения и его мотивов</a:t>
            </a:r>
            <a:r>
              <a:rPr lang="ru-RU" dirty="0" smtClean="0"/>
              <a:t>;</a:t>
            </a:r>
          </a:p>
          <a:p>
            <a:pPr>
              <a:buNone/>
            </a:pPr>
            <a:r>
              <a:rPr lang="ru-RU" dirty="0" smtClean="0"/>
              <a:t>  * </a:t>
            </a:r>
            <a:r>
              <a:rPr lang="ru-RU" dirty="0"/>
              <a:t>социальной ситуации развития ребёнка.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800" b="1" u="sng" dirty="0" smtClean="0"/>
              <a:t>Основные критерии </a:t>
            </a:r>
            <a:r>
              <a:rPr lang="ru-RU" sz="2800" b="1" u="sng" dirty="0" err="1" smtClean="0"/>
              <a:t>сформированности</a:t>
            </a:r>
            <a:r>
              <a:rPr lang="ru-RU" sz="2800" b="1" u="sng" dirty="0" smtClean="0"/>
              <a:t> навыков адаптивного поведения у воспитанников первого класса:</a:t>
            </a:r>
            <a:r>
              <a:rPr lang="ru-RU" sz="2800" dirty="0" smtClean="0"/>
              <a:t/>
            </a:r>
            <a:br>
              <a:rPr lang="ru-RU" sz="2800" dirty="0" smtClean="0"/>
            </a:b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 smtClean="0"/>
              <a:t> </a:t>
            </a:r>
            <a:r>
              <a:rPr lang="ru-RU" b="1" dirty="0"/>
              <a:t>Личностная идентификация</a:t>
            </a:r>
            <a:r>
              <a:rPr lang="ru-RU" dirty="0"/>
              <a:t>: «Кто я?» - имя, фамилия, пол, внешность; знает родственные связи и свою социальную роль; домашний адрес и адрес школы-интерната;</a:t>
            </a:r>
          </a:p>
          <a:p>
            <a:r>
              <a:rPr lang="ru-RU" dirty="0" smtClean="0"/>
              <a:t> </a:t>
            </a:r>
            <a:r>
              <a:rPr lang="ru-RU" b="1" dirty="0"/>
              <a:t>называет и показывает</a:t>
            </a:r>
            <a:r>
              <a:rPr lang="ru-RU" dirty="0"/>
              <a:t> на себе, других людях, игрушках, животных части тела и органы чувств; умеет объяснить, зачем нужны органы чувств и части тела; умеет осуществлять элементарный уход за ними;</a:t>
            </a:r>
          </a:p>
          <a:p>
            <a:r>
              <a:rPr lang="ru-RU" b="1" dirty="0" smtClean="0"/>
              <a:t> </a:t>
            </a:r>
            <a:r>
              <a:rPr lang="ru-RU" b="1" dirty="0"/>
              <a:t>знает и выполняет</a:t>
            </a:r>
            <a:r>
              <a:rPr lang="ru-RU" dirty="0"/>
              <a:t> элементарные правила уличного движения;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285728"/>
            <a:ext cx="8258204" cy="5840435"/>
          </a:xfrm>
        </p:spPr>
        <p:txBody>
          <a:bodyPr>
            <a:normAutofit fontScale="92500" lnSpcReduction="10000"/>
          </a:bodyPr>
          <a:lstStyle/>
          <a:p>
            <a:r>
              <a:rPr lang="ru-RU" dirty="0" smtClean="0"/>
              <a:t> </a:t>
            </a:r>
            <a:r>
              <a:rPr lang="ru-RU" b="1" dirty="0"/>
              <a:t>имеет начальные</a:t>
            </a:r>
            <a:r>
              <a:rPr lang="ru-RU" dirty="0"/>
              <a:t> представления и навыки коммуникативного поведения;</a:t>
            </a:r>
          </a:p>
          <a:p>
            <a:r>
              <a:rPr lang="ru-RU" b="1" dirty="0" smtClean="0"/>
              <a:t>умеет </a:t>
            </a:r>
            <a:r>
              <a:rPr lang="ru-RU" b="1" dirty="0"/>
              <a:t>использовать</a:t>
            </a:r>
            <a:r>
              <a:rPr lang="ru-RU" dirty="0"/>
              <a:t> жесты, интонацию для выражения своих потребностей, желаний, просьб;</a:t>
            </a:r>
          </a:p>
          <a:p>
            <a:r>
              <a:rPr lang="ru-RU" dirty="0" smtClean="0"/>
              <a:t> </a:t>
            </a:r>
            <a:r>
              <a:rPr lang="ru-RU" b="1" dirty="0"/>
              <a:t>знает и умеет</a:t>
            </a:r>
            <a:r>
              <a:rPr lang="ru-RU" dirty="0"/>
              <a:t> следовать элементарным правилам поведения в различных ситуациях: в школе, в транспорте, в общественных местах;</a:t>
            </a:r>
          </a:p>
          <a:p>
            <a:r>
              <a:rPr lang="ru-RU" dirty="0" smtClean="0"/>
              <a:t> </a:t>
            </a:r>
            <a:r>
              <a:rPr lang="ru-RU" b="1" dirty="0"/>
              <a:t>умеет дружить</a:t>
            </a:r>
            <a:r>
              <a:rPr lang="ru-RU" dirty="0"/>
              <a:t>, не обижать сверстников, оказывать элементарную помощь;</a:t>
            </a:r>
          </a:p>
          <a:p>
            <a:r>
              <a:rPr lang="ru-RU" dirty="0" smtClean="0"/>
              <a:t> </a:t>
            </a:r>
            <a:r>
              <a:rPr lang="ru-RU" b="1" dirty="0"/>
              <a:t>понимает ответственность</a:t>
            </a:r>
            <a:r>
              <a:rPr lang="ru-RU" dirty="0"/>
              <a:t> за своё состояние здоровья;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500042"/>
            <a:ext cx="8258204" cy="5626121"/>
          </a:xfrm>
        </p:spPr>
        <p:txBody>
          <a:bodyPr>
            <a:normAutofit fontScale="92500" lnSpcReduction="20000"/>
          </a:bodyPr>
          <a:lstStyle/>
          <a:p>
            <a:r>
              <a:rPr lang="ru-RU" dirty="0" smtClean="0"/>
              <a:t> </a:t>
            </a:r>
            <a:r>
              <a:rPr lang="ru-RU" b="1" dirty="0"/>
              <a:t>владеет навыками личной гигиены</a:t>
            </a:r>
            <a:r>
              <a:rPr lang="ru-RU" dirty="0"/>
              <a:t>, обслуживающего труда: умеет чистить зубы, причёсываться, умываться, пользоваться туалетом, проводить элементарный уход за одеждой и обувью;</a:t>
            </a:r>
          </a:p>
          <a:p>
            <a:r>
              <a:rPr lang="ru-RU" b="1" dirty="0"/>
              <a:t>содержит</a:t>
            </a:r>
            <a:r>
              <a:rPr lang="ru-RU" dirty="0"/>
              <a:t> своё рабочее место в аккуратном состоянии, владеет элементарными навыками уборки;</a:t>
            </a:r>
          </a:p>
          <a:p>
            <a:r>
              <a:rPr lang="ru-RU" dirty="0" smtClean="0"/>
              <a:t> </a:t>
            </a:r>
            <a:r>
              <a:rPr lang="ru-RU" b="1" dirty="0"/>
              <a:t>умеет играть</a:t>
            </a:r>
            <a:r>
              <a:rPr lang="ru-RU" dirty="0"/>
              <a:t> с игрушками, в настольные игры;</a:t>
            </a:r>
          </a:p>
          <a:p>
            <a:r>
              <a:rPr lang="ru-RU" dirty="0" smtClean="0"/>
              <a:t> </a:t>
            </a:r>
            <a:r>
              <a:rPr lang="ru-RU" b="1" dirty="0"/>
              <a:t>знает правила поведения</a:t>
            </a:r>
            <a:r>
              <a:rPr lang="ru-RU" dirty="0"/>
              <a:t> на уроке, при самоподготовке;</a:t>
            </a:r>
          </a:p>
          <a:p>
            <a:r>
              <a:rPr lang="ru-RU" dirty="0" smtClean="0"/>
              <a:t> </a:t>
            </a:r>
            <a:r>
              <a:rPr lang="ru-RU" b="1" dirty="0"/>
              <a:t>имеет представление об элементарных</a:t>
            </a:r>
            <a:r>
              <a:rPr lang="ru-RU" dirty="0"/>
              <a:t>, нравственных и этических понятиях и применяет их в жизненных ситуациях;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214290"/>
            <a:ext cx="8329642" cy="5911873"/>
          </a:xfrm>
        </p:spPr>
        <p:txBody>
          <a:bodyPr>
            <a:normAutofit lnSpcReduction="10000"/>
          </a:bodyPr>
          <a:lstStyle/>
          <a:p>
            <a:r>
              <a:rPr lang="ru-RU" b="1" dirty="0" smtClean="0"/>
              <a:t> </a:t>
            </a:r>
            <a:r>
              <a:rPr lang="ru-RU" b="1" dirty="0"/>
              <a:t>имеет элементарные представления о предметах</a:t>
            </a:r>
            <a:r>
              <a:rPr lang="ru-RU" dirty="0"/>
              <a:t> быта, необходимых в жизни человека (одежда, обувь, мебель, посуда и др.); первоначальные представления о макросоциальном окружении (двор, магазин, деятельность людей, транспорт и др.);</a:t>
            </a:r>
          </a:p>
          <a:p>
            <a:r>
              <a:rPr lang="ru-RU" dirty="0" smtClean="0"/>
              <a:t> </a:t>
            </a:r>
            <a:r>
              <a:rPr lang="ru-RU" b="1" dirty="0"/>
              <a:t>знает, что такое работа</a:t>
            </a:r>
            <a:r>
              <a:rPr lang="ru-RU" dirty="0"/>
              <a:t>, зачем люди работают; что такое отдых, зачем нужен отдых, как можно отдыхать;</a:t>
            </a:r>
          </a:p>
          <a:p>
            <a:r>
              <a:rPr lang="ru-RU" dirty="0" smtClean="0"/>
              <a:t> </a:t>
            </a:r>
            <a:r>
              <a:rPr lang="ru-RU" b="1" dirty="0"/>
              <a:t>умеет находить себе дело</a:t>
            </a:r>
            <a:r>
              <a:rPr lang="ru-RU" dirty="0"/>
              <a:t>, не бездельничать;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571480"/>
            <a:ext cx="8186766" cy="5554683"/>
          </a:xfrm>
        </p:spPr>
        <p:txBody>
          <a:bodyPr>
            <a:normAutofit/>
          </a:bodyPr>
          <a:lstStyle/>
          <a:p>
            <a:pPr marL="342900" lvl="1" indent="-342900">
              <a:buFont typeface="Arial" pitchFamily="34" charset="0"/>
              <a:buChar char="•"/>
            </a:pPr>
            <a:r>
              <a:rPr lang="ru-RU" dirty="0" smtClean="0"/>
              <a:t> </a:t>
            </a:r>
            <a:r>
              <a:rPr lang="ru-RU" b="1" dirty="0" smtClean="0"/>
              <a:t>знаком с элементарными правилами ухода</a:t>
            </a:r>
            <a:r>
              <a:rPr lang="ru-RU" dirty="0" smtClean="0"/>
              <a:t> за комнатными растениями ;</a:t>
            </a:r>
          </a:p>
          <a:p>
            <a:r>
              <a:rPr lang="ru-RU" dirty="0" smtClean="0"/>
              <a:t> </a:t>
            </a:r>
            <a:r>
              <a:rPr lang="ru-RU" b="1" dirty="0"/>
              <a:t>знает и называет окружающие предметы</a:t>
            </a:r>
            <a:r>
              <a:rPr lang="ru-RU" dirty="0"/>
              <a:t>, которыми пользуется в быту, во время отдыха, игры, труда;</a:t>
            </a:r>
          </a:p>
          <a:p>
            <a:r>
              <a:rPr lang="ru-RU" dirty="0" smtClean="0"/>
              <a:t> </a:t>
            </a:r>
            <a:r>
              <a:rPr lang="ru-RU" b="1" dirty="0"/>
              <a:t>знает и понимает, что многие предметы</a:t>
            </a:r>
            <a:r>
              <a:rPr lang="ru-RU" dirty="0"/>
              <a:t> созданы трудом человека, ценит это;</a:t>
            </a:r>
          </a:p>
          <a:p>
            <a:r>
              <a:rPr lang="ru-RU" dirty="0" smtClean="0"/>
              <a:t> </a:t>
            </a:r>
            <a:r>
              <a:rPr lang="ru-RU" b="1" dirty="0"/>
              <a:t>знаком с традиционными праздниками.</a:t>
            </a:r>
            <a:endParaRPr lang="ru-RU" dirty="0"/>
          </a:p>
          <a:p>
            <a:endParaRPr lang="ru-RU" dirty="0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214290"/>
            <a:ext cx="8401080" cy="5911873"/>
          </a:xfrm>
        </p:spPr>
        <p:txBody>
          <a:bodyPr>
            <a:normAutofit fontScale="70000" lnSpcReduction="20000"/>
          </a:bodyPr>
          <a:lstStyle/>
          <a:p>
            <a:pPr algn="ctr">
              <a:buNone/>
            </a:pPr>
            <a:r>
              <a:rPr lang="ru-RU" b="1" dirty="0" smtClean="0"/>
              <a:t>  </a:t>
            </a:r>
            <a:r>
              <a:rPr lang="ru-RU" sz="3400" b="1" dirty="0" smtClean="0"/>
              <a:t>Ожидаемый </a:t>
            </a:r>
            <a:r>
              <a:rPr lang="ru-RU" sz="3400" b="1" dirty="0"/>
              <a:t>результат</a:t>
            </a:r>
            <a:r>
              <a:rPr lang="ru-RU" sz="3400" dirty="0" smtClean="0"/>
              <a:t>:</a:t>
            </a:r>
          </a:p>
          <a:p>
            <a:pPr>
              <a:buNone/>
            </a:pPr>
            <a:endParaRPr lang="ru-RU" dirty="0"/>
          </a:p>
          <a:p>
            <a:pPr lvl="0"/>
            <a:r>
              <a:rPr lang="ru-RU" sz="3400" dirty="0"/>
              <a:t>оптимизация процесса развития детей через интеграцию общего и дополнительного образования (в том числе работа на базе образовательного учреждения музыкальной школы, секций спортивной школы, кружков станции юного техника, домов детского и юношеского творчества);</a:t>
            </a:r>
          </a:p>
          <a:p>
            <a:pPr lvl="0"/>
            <a:r>
              <a:rPr lang="ru-RU" sz="3400" dirty="0"/>
              <a:t>объединение в единый функциональный комплекс образовательных и оздоровительных процессов;</a:t>
            </a:r>
          </a:p>
          <a:p>
            <a:pPr lvl="0"/>
            <a:r>
              <a:rPr lang="ru-RU" sz="3400" dirty="0"/>
              <a:t>поляризация образовательной среды с выделением </a:t>
            </a:r>
            <a:r>
              <a:rPr lang="ru-RU" sz="3400" dirty="0" err="1"/>
              <a:t>разноакцентированных</a:t>
            </a:r>
            <a:r>
              <a:rPr lang="ru-RU" sz="3400" dirty="0"/>
              <a:t> пространств, чередование видов деятельности и смена помещений (кабинеты, мастерские, библиотека, читальный зал, компьютерный класс, игровые комнаты, зал хореографии, актовые залы, пространства для общения, для игр и спокойной работы);</a:t>
            </a:r>
          </a:p>
          <a:p>
            <a:pPr lvl="0"/>
            <a:r>
              <a:rPr lang="ru-RU" sz="3400" dirty="0"/>
              <a:t>медико-психологическое сопровождение учащихся</a:t>
            </a:r>
          </a:p>
          <a:p>
            <a:pPr>
              <a:buNone/>
            </a:pPr>
            <a:r>
              <a:rPr lang="ru-RU" b="1" dirty="0"/>
              <a:t> </a:t>
            </a:r>
            <a:endParaRPr lang="ru-RU" dirty="0"/>
          </a:p>
          <a:p>
            <a:pPr>
              <a:buNone/>
            </a:pPr>
            <a:r>
              <a:rPr lang="ru-RU" b="1" dirty="0"/>
              <a:t> </a:t>
            </a:r>
            <a:endParaRPr lang="ru-RU" dirty="0"/>
          </a:p>
          <a:p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0"/>
            <a:ext cx="8786842" cy="2571744"/>
          </a:xfrm>
        </p:spPr>
        <p:txBody>
          <a:bodyPr>
            <a:normAutofit/>
          </a:bodyPr>
          <a:lstStyle/>
          <a:p>
            <a:r>
              <a:rPr lang="ru-RU" sz="3600" dirty="0" smtClean="0">
                <a:solidFill>
                  <a:schemeClr val="accent2"/>
                </a:solidFill>
              </a:rPr>
              <a:t>Внеурочная деятельность школы направлена на достижение воспитательных результатов: 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42910" y="2071678"/>
            <a:ext cx="8043890" cy="4054485"/>
          </a:xfrm>
        </p:spPr>
        <p:txBody>
          <a:bodyPr>
            <a:normAutofit lnSpcReduction="10000"/>
          </a:bodyPr>
          <a:lstStyle/>
          <a:p>
            <a:pPr lvl="0"/>
            <a:r>
              <a:rPr lang="ru-RU" dirty="0" smtClean="0"/>
              <a:t>приобретение </a:t>
            </a:r>
            <a:r>
              <a:rPr lang="ru-RU" dirty="0"/>
              <a:t>учащимися социального опыта;</a:t>
            </a:r>
          </a:p>
          <a:p>
            <a:pPr lvl="0"/>
            <a:r>
              <a:rPr lang="ru-RU" dirty="0"/>
              <a:t>формирование положительного отношения к базовым общественным ценностям;</a:t>
            </a:r>
          </a:p>
          <a:p>
            <a:pPr lvl="0"/>
            <a:r>
              <a:rPr lang="ru-RU" dirty="0"/>
              <a:t>приобретение школьниками опыта самостоятельного общественного действия.	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357166"/>
            <a:ext cx="8286808" cy="6215106"/>
          </a:xfrm>
        </p:spPr>
        <p:txBody>
          <a:bodyPr>
            <a:normAutofit fontScale="85000" lnSpcReduction="20000"/>
          </a:bodyPr>
          <a:lstStyle/>
          <a:p>
            <a:pPr algn="ctr">
              <a:buNone/>
            </a:pPr>
            <a:r>
              <a:rPr lang="ru-RU" b="1" u="sng" dirty="0" smtClean="0"/>
              <a:t>   Мониторинг </a:t>
            </a:r>
            <a:r>
              <a:rPr lang="ru-RU" b="1" u="sng" dirty="0"/>
              <a:t>эффективности внеурочной деятельности</a:t>
            </a:r>
            <a:r>
              <a:rPr lang="ru-RU" b="1" u="sng" dirty="0" smtClean="0"/>
              <a:t>.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	Эффективность внеурочной деятельности и дополнительного образования  зависит от качества программы по её модернизации и развитию и уровня управления этой программой.  Управление реализацией  программой  осуществляется через планирование, контроль и корректировку действий. Управление  любой инновационной деятельностью идёт  по следующим направлениям:</a:t>
            </a:r>
          </a:p>
          <a:p>
            <a:r>
              <a:rPr lang="ru-RU" dirty="0" smtClean="0"/>
              <a:t> </a:t>
            </a:r>
            <a:r>
              <a:rPr lang="ru-RU" dirty="0"/>
              <a:t>организация работы с кадрами;</a:t>
            </a:r>
          </a:p>
          <a:p>
            <a:r>
              <a:rPr lang="ru-RU" dirty="0" smtClean="0"/>
              <a:t> </a:t>
            </a:r>
            <a:r>
              <a:rPr lang="ru-RU" dirty="0"/>
              <a:t>организация работы с ученическим коллективом;</a:t>
            </a:r>
          </a:p>
          <a:p>
            <a:r>
              <a:rPr lang="ru-RU" dirty="0" smtClean="0"/>
              <a:t> </a:t>
            </a:r>
            <a:r>
              <a:rPr lang="ru-RU" dirty="0"/>
              <a:t>организация работы с родителями, общественными организациями, социальными партнёрами;</a:t>
            </a:r>
          </a:p>
          <a:p>
            <a:r>
              <a:rPr lang="ru-RU" dirty="0" smtClean="0"/>
              <a:t> </a:t>
            </a:r>
            <a:r>
              <a:rPr lang="ru-RU" dirty="0"/>
              <a:t>мониторинг эффективности инновационных процессов.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Контроль результативности и эффективности будет осуществляться путем проведения мониторинговых исследований,  диагностики обучающихся, педагогов, родителей.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401080" cy="1439850"/>
          </a:xfrm>
        </p:spPr>
        <p:txBody>
          <a:bodyPr>
            <a:normAutofit fontScale="90000"/>
          </a:bodyPr>
          <a:lstStyle/>
          <a:p>
            <a:r>
              <a:rPr lang="ru-RU" sz="2200" dirty="0" smtClean="0"/>
              <a:t/>
            </a:r>
            <a:br>
              <a:rPr lang="ru-RU" sz="2200" dirty="0" smtClean="0"/>
            </a:br>
            <a:r>
              <a:rPr lang="ru-RU" sz="2200" dirty="0"/>
              <a:t/>
            </a:r>
            <a:br>
              <a:rPr lang="ru-RU" sz="2200" dirty="0"/>
            </a:br>
            <a:r>
              <a:rPr lang="ru-RU" sz="2200" dirty="0" smtClean="0"/>
              <a:t/>
            </a:r>
            <a:br>
              <a:rPr lang="ru-RU" sz="2200" dirty="0" smtClean="0"/>
            </a:br>
            <a:r>
              <a:rPr lang="ru-RU" sz="2700" u="sng" dirty="0" smtClean="0"/>
              <a:t>Целью мониторинговых исследований является создание системы организации, сбора, обработки и распространения информации,  отражающей результативность модернизации внеурочной деятельности и дополнительного образования по следующим критериям: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2214554"/>
            <a:ext cx="8258204" cy="4286280"/>
          </a:xfrm>
        </p:spPr>
        <p:txBody>
          <a:bodyPr>
            <a:normAutofit fontScale="77500" lnSpcReduction="20000"/>
          </a:bodyPr>
          <a:lstStyle/>
          <a:p>
            <a:pPr lvl="0"/>
            <a:r>
              <a:rPr lang="ru-RU" dirty="0" smtClean="0"/>
              <a:t>рост </a:t>
            </a:r>
            <a:r>
              <a:rPr lang="ru-RU" dirty="0"/>
              <a:t>социальной активности обучающихся;</a:t>
            </a:r>
          </a:p>
          <a:p>
            <a:pPr lvl="0"/>
            <a:r>
              <a:rPr lang="ru-RU" dirty="0"/>
              <a:t>рост мотивации к познавательной деятельности;</a:t>
            </a:r>
          </a:p>
          <a:p>
            <a:pPr lvl="0"/>
            <a:r>
              <a:rPr lang="ru-RU" dirty="0"/>
              <a:t>уровень достижения  обучающимися таких образовательных результатов,  как  </a:t>
            </a:r>
            <a:r>
              <a:rPr lang="ru-RU" dirty="0" err="1"/>
              <a:t>сформированность</a:t>
            </a:r>
            <a:r>
              <a:rPr lang="ru-RU" dirty="0"/>
              <a:t> коммуникативных  компетентностей, рефлексивных навыков; </a:t>
            </a:r>
          </a:p>
          <a:p>
            <a:pPr lvl="0"/>
            <a:r>
              <a:rPr lang="ru-RU" dirty="0"/>
              <a:t>качественное изменение в личностном развитии, усвоении гражданских и нравственных норм, духовной культуры, гуманистического основ отношения к окружающему миру (уровень воспитанности);</a:t>
            </a:r>
          </a:p>
          <a:p>
            <a:pPr lvl="0"/>
            <a:r>
              <a:rPr lang="ru-RU" dirty="0"/>
              <a:t>удовлетворенность учащихся и  родителей </a:t>
            </a:r>
            <a:r>
              <a:rPr lang="ru-RU" dirty="0" smtClean="0"/>
              <a:t>жизнедеятельностью </a:t>
            </a:r>
            <a:r>
              <a:rPr lang="ru-RU" dirty="0"/>
              <a:t>школы.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46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sz="3100" b="1" u="sng" dirty="0" smtClean="0"/>
              <a:t>Основные направления и вопросы мониторинга:</a:t>
            </a:r>
            <a:r>
              <a:rPr lang="ru-RU" u="sng" dirty="0" smtClean="0"/>
              <a:t/>
            </a:r>
            <a:br>
              <a:rPr lang="ru-RU" u="sng" dirty="0" smtClean="0"/>
            </a:br>
            <a:endParaRPr lang="ru-RU" u="sng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1214422"/>
            <a:ext cx="8258204" cy="4911741"/>
          </a:xfrm>
        </p:spPr>
        <p:txBody>
          <a:bodyPr>
            <a:normAutofit fontScale="85000" lnSpcReduction="10000"/>
          </a:bodyPr>
          <a:lstStyle/>
          <a:p>
            <a:pPr lvl="0"/>
            <a:r>
              <a:rPr lang="ru-RU" dirty="0" smtClean="0"/>
              <a:t>Оценка </a:t>
            </a:r>
            <a:r>
              <a:rPr lang="ru-RU" dirty="0" err="1"/>
              <a:t>востребованности</a:t>
            </a:r>
            <a:r>
              <a:rPr lang="ru-RU" dirty="0"/>
              <a:t> форм и мероприятий внеклассной работы;</a:t>
            </a:r>
          </a:p>
          <a:p>
            <a:pPr lvl="0"/>
            <a:r>
              <a:rPr lang="ru-RU" dirty="0"/>
              <a:t>Сохранность контингента всех направлений внеурочной работы;</a:t>
            </a:r>
          </a:p>
          <a:p>
            <a:pPr lvl="0"/>
            <a:r>
              <a:rPr lang="ru-RU" dirty="0"/>
              <a:t>Анкетирование школьников и родителей по итогам года с целью выявления удовлетворённости воспитательными мероприятиями;</a:t>
            </a:r>
          </a:p>
          <a:p>
            <a:pPr lvl="0"/>
            <a:r>
              <a:rPr lang="ru-RU" dirty="0"/>
              <a:t>Развитие и сплочение ученического коллектива, характер межличностных отношений;</a:t>
            </a:r>
          </a:p>
          <a:p>
            <a:pPr lvl="0"/>
            <a:r>
              <a:rPr lang="ru-RU" dirty="0"/>
              <a:t>Результативность участия субъектов образования в целевых программах и проектах различного уровня.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u="sng" dirty="0" smtClean="0"/>
              <a:t>Основные формы работы:</a:t>
            </a:r>
            <a:endParaRPr lang="ru-RU" sz="32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1214422"/>
            <a:ext cx="8258204" cy="5143536"/>
          </a:xfrm>
        </p:spPr>
        <p:txBody>
          <a:bodyPr>
            <a:normAutofit fontScale="62500" lnSpcReduction="20000"/>
          </a:bodyPr>
          <a:lstStyle/>
          <a:p>
            <a:endParaRPr lang="ru-RU" dirty="0"/>
          </a:p>
          <a:p>
            <a:pPr>
              <a:buNone/>
            </a:pPr>
            <a:r>
              <a:rPr lang="ru-RU" dirty="0"/>
              <a:t> </a:t>
            </a:r>
          </a:p>
          <a:p>
            <a:pPr lvl="0"/>
            <a:r>
              <a:rPr lang="ru-RU" sz="4000" dirty="0"/>
              <a:t>Беседы</a:t>
            </a:r>
          </a:p>
          <a:p>
            <a:pPr lvl="0"/>
            <a:r>
              <a:rPr lang="ru-RU" sz="4000" dirty="0"/>
              <a:t>Конкурсы</a:t>
            </a:r>
          </a:p>
          <a:p>
            <a:pPr lvl="0"/>
            <a:r>
              <a:rPr lang="ru-RU" sz="4000" dirty="0"/>
              <a:t>Викторины</a:t>
            </a:r>
          </a:p>
          <a:p>
            <a:pPr lvl="0"/>
            <a:r>
              <a:rPr lang="ru-RU" sz="4000" dirty="0"/>
              <a:t>Экскурсии</a:t>
            </a:r>
          </a:p>
          <a:p>
            <a:pPr lvl="0"/>
            <a:r>
              <a:rPr lang="ru-RU" sz="4000" dirty="0"/>
              <a:t>Кружки</a:t>
            </a:r>
          </a:p>
          <a:p>
            <a:pPr lvl="0"/>
            <a:r>
              <a:rPr lang="ru-RU" sz="4000" dirty="0"/>
              <a:t>Ролевые игры</a:t>
            </a:r>
          </a:p>
          <a:p>
            <a:pPr lvl="0"/>
            <a:r>
              <a:rPr lang="ru-RU" sz="4000" dirty="0"/>
              <a:t>Праздники</a:t>
            </a:r>
          </a:p>
          <a:p>
            <a:pPr lvl="0"/>
            <a:r>
              <a:rPr lang="ru-RU" sz="4000" dirty="0"/>
              <a:t>Практические занятия</a:t>
            </a:r>
          </a:p>
          <a:p>
            <a:pPr lvl="0"/>
            <a:r>
              <a:rPr lang="ru-RU" sz="4000" dirty="0"/>
              <a:t>Чтение научно-популярной литературы</a:t>
            </a:r>
          </a:p>
          <a:p>
            <a:pPr lvl="0"/>
            <a:r>
              <a:rPr lang="ru-RU" sz="4000" dirty="0"/>
              <a:t>Круглые столы</a:t>
            </a:r>
          </a:p>
          <a:p>
            <a:pPr lvl="0"/>
            <a:r>
              <a:rPr lang="ru-RU" sz="4000" dirty="0"/>
              <a:t>Составление и защита проектов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46"/>
          </a:xfrm>
        </p:spPr>
        <p:txBody>
          <a:bodyPr>
            <a:normAutofit fontScale="90000"/>
          </a:bodyPr>
          <a:lstStyle/>
          <a:p>
            <a:r>
              <a:rPr lang="ru-RU" sz="3100" dirty="0" smtClean="0"/>
              <a:t/>
            </a:r>
            <a:br>
              <a:rPr lang="ru-RU" sz="3100" dirty="0" smtClean="0"/>
            </a:br>
            <a:r>
              <a:rPr lang="ru-RU" sz="3100" dirty="0"/>
              <a:t/>
            </a:r>
            <a:br>
              <a:rPr lang="ru-RU" sz="3100" dirty="0"/>
            </a:br>
            <a:r>
              <a:rPr lang="ru-RU" sz="3100" dirty="0" smtClean="0"/>
              <a:t>Основные личностные результаты внеурочной деятельности: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401080" cy="5043510"/>
          </a:xfrm>
        </p:spPr>
        <p:txBody>
          <a:bodyPr>
            <a:normAutofit fontScale="55000" lnSpcReduction="20000"/>
          </a:bodyPr>
          <a:lstStyle/>
          <a:p>
            <a:r>
              <a:rPr lang="ru-RU" sz="3600" dirty="0" smtClean="0"/>
              <a:t>- </a:t>
            </a:r>
            <a:r>
              <a:rPr lang="ru-RU" sz="3600" dirty="0"/>
              <a:t>ценностное отношение и любовь к близким, к образовательному учреждению, своему селу, городу, народу, России;</a:t>
            </a:r>
          </a:p>
          <a:p>
            <a:r>
              <a:rPr lang="ru-RU" sz="3600" dirty="0"/>
              <a:t>- ценностное отношение к труду и творчеству, человеку труда, трудовым достижениям России и человечества, трудолюбие;</a:t>
            </a:r>
          </a:p>
          <a:p>
            <a:r>
              <a:rPr lang="ru-RU" sz="3600" dirty="0"/>
              <a:t>- осознание себя как члена общества, гражданина Российской Федерации, жителя кон­кретного региона;</a:t>
            </a:r>
          </a:p>
          <a:p>
            <a:r>
              <a:rPr lang="ru-RU" sz="3600" dirty="0"/>
              <a:t>- элементарные представления об эстетических ' и художественных ценностях отечественной культуры.</a:t>
            </a:r>
          </a:p>
          <a:p>
            <a:r>
              <a:rPr lang="ru-RU" sz="3600" dirty="0"/>
              <a:t>- эмоционально-ценностное отношение к окружающей среде, необходимости ее охра­ны;</a:t>
            </a:r>
          </a:p>
          <a:p>
            <a:r>
              <a:rPr lang="ru-RU" sz="3600" dirty="0"/>
              <a:t>- уважение к истории, культуре, национальным особенностям, традициям и образу жизни других народов;</a:t>
            </a:r>
          </a:p>
          <a:p>
            <a:r>
              <a:rPr lang="ru-RU" sz="3600" dirty="0" smtClean="0"/>
              <a:t>- готовность следовать этическим нормам поведения в повседневной жизни и профес­сиональной деятельности;</a:t>
            </a:r>
          </a:p>
          <a:p>
            <a:r>
              <a:rPr lang="ru-RU" sz="3600" dirty="0" smtClean="0"/>
              <a:t>- готовность к реализации дальнейшей профессиональной траектории в соответствии с собственными интересами и возможностями;</a:t>
            </a:r>
          </a:p>
          <a:p>
            <a:r>
              <a:rPr lang="ru-RU" sz="3600" dirty="0" smtClean="0"/>
              <a:t>- </a:t>
            </a:r>
            <a:r>
              <a:rPr lang="ru-RU" sz="3600" dirty="0"/>
              <a:t>понимание красоты в искусстве, в окружающей действительности;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500042"/>
            <a:ext cx="8258204" cy="5626121"/>
          </a:xfrm>
        </p:spPr>
        <p:txBody>
          <a:bodyPr>
            <a:normAutofit fontScale="77500" lnSpcReduction="20000"/>
          </a:bodyPr>
          <a:lstStyle/>
          <a:p>
            <a:r>
              <a:rPr lang="ru-RU" dirty="0"/>
              <a:t>- потребности и начальные умения выражать себя в различных доступных и наиболее привлекательных       видах практической, художественно-эстетической, спортивно-физкультурной деятельности;</a:t>
            </a:r>
          </a:p>
          <a:p>
            <a:r>
              <a:rPr lang="ru-RU" dirty="0"/>
              <a:t>развитие представлений об окружающем мире в совокупности его природных и</a:t>
            </a:r>
          </a:p>
          <a:p>
            <a:r>
              <a:rPr lang="ru-RU" dirty="0"/>
              <a:t>«социальных компонентов;</a:t>
            </a:r>
          </a:p>
          <a:p>
            <a:r>
              <a:rPr lang="ru-RU" dirty="0"/>
              <a:t>- расширение круга общения, развитие навыков сотрудничества со взрослыми и сверстниками в разных социальных ситуациях; принятие и освоение различных социальных ролей;</a:t>
            </a:r>
          </a:p>
          <a:p>
            <a:r>
              <a:rPr lang="ru-RU" dirty="0"/>
              <a:t>- принятие и освоение различных социальных ролей, умение взаимодействовать с людьми, работать в коллективе;</a:t>
            </a:r>
          </a:p>
          <a:p>
            <a:r>
              <a:rPr lang="ru-RU" dirty="0"/>
              <a:t>- владение навыками  коммуникации и  принятыми ритуалами  социального взаимодействия;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500042"/>
            <a:ext cx="8258204" cy="5626121"/>
          </a:xfrm>
        </p:spPr>
        <p:txBody>
          <a:bodyPr>
            <a:normAutofit fontScale="77500" lnSpcReduction="20000"/>
          </a:bodyPr>
          <a:lstStyle/>
          <a:p>
            <a:r>
              <a:rPr lang="ru-RU" dirty="0"/>
              <a:t>- способность к организации своей жизни в соответствии с представлениями о </a:t>
            </a:r>
            <a:r>
              <a:rPr lang="ru-RU" dirty="0" smtClean="0"/>
              <a:t>здоровом </a:t>
            </a:r>
            <a:r>
              <a:rPr lang="ru-RU" dirty="0"/>
              <a:t>образе жизни, правах и обязанностях гражданина, нормах социального взаимодействия;</a:t>
            </a:r>
          </a:p>
          <a:p>
            <a:r>
              <a:rPr lang="ru-RU" dirty="0"/>
              <a:t>- способность ориентироваться в окружающем мире, выбирать целевые и смысловые установки в своих действиях и поступках, принимать элементарные решения;</a:t>
            </a:r>
          </a:p>
          <a:p>
            <a:r>
              <a:rPr lang="ru-RU" dirty="0"/>
              <a:t>- способность организовывать свою деятельность, определять ее цели и задачи, выби­рать средства реализации цели и применять их на практике, оценивать достигнутые резуль­таты;</a:t>
            </a:r>
          </a:p>
          <a:p>
            <a:r>
              <a:rPr lang="ru-RU" dirty="0"/>
              <a:t>- мотивация к самореализации в социальном творчестве, познавательной и практической, общественно полезной деятельности.</a:t>
            </a:r>
          </a:p>
          <a:p>
            <a:pPr>
              <a:buNone/>
            </a:pPr>
            <a:r>
              <a:rPr lang="ru-RU" dirty="0"/>
              <a:t> 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"/>
          <p:cNvSpPr>
            <a:spLocks noGrp="1" noChangeArrowheads="1"/>
          </p:cNvSpPr>
          <p:nvPr/>
        </p:nvSpPr>
        <p:spPr>
          <a:xfrm>
            <a:off x="785813" y="214301"/>
            <a:ext cx="8143875" cy="78581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 kern="120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solidFill>
                  <a:srgbClr val="002060"/>
                </a:soli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002060"/>
                </a:solidFill>
                <a:latin typeface="Arial" charset="0"/>
                <a:cs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002060"/>
                </a:solidFill>
                <a:latin typeface="Arial" charset="0"/>
                <a:cs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002060"/>
                </a:solidFill>
                <a:latin typeface="Arial" charset="0"/>
                <a:cs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002060"/>
                </a:solidFill>
                <a:latin typeface="Arial" charset="0"/>
                <a:cs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002060"/>
                </a:solidFill>
                <a:latin typeface="Arial" charset="0"/>
                <a:cs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002060"/>
                </a:solidFill>
                <a:latin typeface="Arial" charset="0"/>
                <a:cs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002060"/>
                </a:solidFill>
                <a:latin typeface="Arial" charset="0"/>
                <a:cs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002060"/>
                </a:solidFill>
                <a:latin typeface="Arial" charset="0"/>
                <a:cs typeface="Arial" charset="0"/>
              </a:defRPr>
            </a:lvl9pPr>
          </a:lstStyle>
          <a:p>
            <a:pPr>
              <a:defRPr/>
            </a:pPr>
            <a:r>
              <a:rPr lang="ru-RU" dirty="0">
                <a:solidFill>
                  <a:srgbClr val="FF0000"/>
                </a:solidFill>
              </a:rPr>
              <a:t>Внеурочная деятельность</a:t>
            </a:r>
          </a:p>
        </p:txBody>
      </p:sp>
      <p:sp>
        <p:nvSpPr>
          <p:cNvPr id="27" name="Oval 4"/>
          <p:cNvSpPr>
            <a:spLocks noChangeArrowheads="1"/>
          </p:cNvSpPr>
          <p:nvPr/>
        </p:nvSpPr>
        <p:spPr bwMode="auto">
          <a:xfrm>
            <a:off x="0" y="1341449"/>
            <a:ext cx="9144000" cy="647700"/>
          </a:xfrm>
          <a:prstGeom prst="ellipse">
            <a:avLst/>
          </a:prstGeom>
          <a:solidFill>
            <a:srgbClr val="CCECFF"/>
          </a:solidFill>
          <a:ln w="9525">
            <a:solidFill>
              <a:srgbClr val="FF0000"/>
            </a:solidFill>
            <a:round/>
            <a:headEnd/>
            <a:tailEnd/>
          </a:ln>
          <a:effectLst>
            <a:outerShdw dist="107763" dir="13500000" algn="ctr" rotWithShape="0">
              <a:srgbClr val="FF0000">
                <a:alpha val="50000"/>
              </a:srgbClr>
            </a:outerShdw>
          </a:effectLst>
        </p:spPr>
        <p:txBody>
          <a:bodyPr wrap="none" anchor="ctr"/>
          <a:lstStyle>
            <a:defPPr>
              <a:defRPr lang="ru-RU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ru-RU" b="1">
                <a:solidFill>
                  <a:srgbClr val="0000FF"/>
                </a:solidFill>
                <a:latin typeface="Arial" charset="0"/>
              </a:rPr>
              <a:t>Организация внеурочной деятельности</a:t>
            </a:r>
          </a:p>
        </p:txBody>
      </p:sp>
      <p:sp>
        <p:nvSpPr>
          <p:cNvPr id="28" name="Oval 5"/>
          <p:cNvSpPr>
            <a:spLocks noChangeArrowheads="1"/>
          </p:cNvSpPr>
          <p:nvPr/>
        </p:nvSpPr>
        <p:spPr bwMode="auto">
          <a:xfrm>
            <a:off x="611188" y="3141674"/>
            <a:ext cx="1368425" cy="914400"/>
          </a:xfrm>
          <a:prstGeom prst="ellipse">
            <a:avLst/>
          </a:prstGeom>
          <a:solidFill>
            <a:srgbClr val="FF99FF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>
            <a:defPPr>
              <a:defRPr lang="ru-RU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 algn="ctr" eaLnBrk="1" hangingPunct="1"/>
            <a:r>
              <a:rPr kumimoji="1" lang="ru-RU" altLang="ru-RU" sz="1200"/>
              <a:t>спортивно-</a:t>
            </a:r>
          </a:p>
          <a:p>
            <a:pPr algn="ctr" eaLnBrk="1" hangingPunct="1"/>
            <a:r>
              <a:rPr kumimoji="1" lang="ru-RU" altLang="ru-RU" sz="1200"/>
              <a:t>оздоровительное</a:t>
            </a:r>
          </a:p>
        </p:txBody>
      </p:sp>
      <p:sp>
        <p:nvSpPr>
          <p:cNvPr id="29" name="Rectangle 6"/>
          <p:cNvSpPr>
            <a:spLocks noChangeArrowheads="1"/>
          </p:cNvSpPr>
          <p:nvPr/>
        </p:nvSpPr>
        <p:spPr bwMode="auto">
          <a:xfrm>
            <a:off x="0" y="2286011"/>
            <a:ext cx="500063" cy="435768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9525">
            <a:solidFill>
              <a:srgbClr val="FF0000"/>
            </a:solidFill>
            <a:miter lim="800000"/>
            <a:headEnd/>
            <a:tailEnd/>
          </a:ln>
          <a:effectLst>
            <a:outerShdw dist="107763" dir="13500000" algn="ctr" rotWithShape="0">
              <a:srgbClr val="FF0000">
                <a:alpha val="50000"/>
              </a:srgbClr>
            </a:outerShdw>
          </a:effectLst>
        </p:spPr>
        <p:txBody>
          <a:bodyPr wrap="none" anchor="ctr"/>
          <a:lstStyle>
            <a:defPPr>
              <a:defRPr lang="ru-RU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ru-RU" b="1" dirty="0">
                <a:latin typeface="Arial" charset="0"/>
              </a:rPr>
              <a:t>П</a:t>
            </a:r>
          </a:p>
          <a:p>
            <a:pPr algn="ctr">
              <a:defRPr/>
            </a:pPr>
            <a:r>
              <a:rPr lang="ru-RU" b="1" dirty="0">
                <a:latin typeface="Arial" charset="0"/>
              </a:rPr>
              <a:t>А</a:t>
            </a:r>
          </a:p>
          <a:p>
            <a:pPr algn="ctr">
              <a:defRPr/>
            </a:pPr>
            <a:r>
              <a:rPr lang="ru-RU" b="1" dirty="0">
                <a:latin typeface="Arial" charset="0"/>
              </a:rPr>
              <a:t>Р</a:t>
            </a:r>
          </a:p>
          <a:p>
            <a:pPr algn="ctr">
              <a:defRPr/>
            </a:pPr>
            <a:r>
              <a:rPr lang="ru-RU" b="1" dirty="0">
                <a:latin typeface="Arial" charset="0"/>
              </a:rPr>
              <a:t>Т</a:t>
            </a:r>
          </a:p>
          <a:p>
            <a:pPr algn="ctr">
              <a:defRPr/>
            </a:pPr>
            <a:r>
              <a:rPr lang="ru-RU" b="1" dirty="0">
                <a:latin typeface="Arial" charset="0"/>
              </a:rPr>
              <a:t>Н</a:t>
            </a:r>
          </a:p>
          <a:p>
            <a:pPr algn="ctr">
              <a:defRPr/>
            </a:pPr>
            <a:r>
              <a:rPr lang="ru-RU" b="1" dirty="0">
                <a:latin typeface="Arial" charset="0"/>
              </a:rPr>
              <a:t>Е</a:t>
            </a:r>
          </a:p>
          <a:p>
            <a:pPr algn="ctr">
              <a:defRPr/>
            </a:pPr>
            <a:r>
              <a:rPr lang="ru-RU" b="1" dirty="0">
                <a:latin typeface="Arial" charset="0"/>
              </a:rPr>
              <a:t>Р</a:t>
            </a:r>
          </a:p>
          <a:p>
            <a:pPr algn="ctr">
              <a:defRPr/>
            </a:pPr>
            <a:r>
              <a:rPr lang="ru-RU" b="1" dirty="0">
                <a:latin typeface="Arial" charset="0"/>
              </a:rPr>
              <a:t>Ы</a:t>
            </a:r>
          </a:p>
          <a:p>
            <a:pPr algn="ctr">
              <a:defRPr/>
            </a:pPr>
            <a:endParaRPr lang="ru-RU" b="1" dirty="0">
              <a:latin typeface="Arial" charset="0"/>
            </a:endParaRPr>
          </a:p>
        </p:txBody>
      </p:sp>
      <p:sp>
        <p:nvSpPr>
          <p:cNvPr id="30" name="Rectangle 7"/>
          <p:cNvSpPr>
            <a:spLocks noChangeArrowheads="1"/>
          </p:cNvSpPr>
          <p:nvPr/>
        </p:nvSpPr>
        <p:spPr bwMode="auto">
          <a:xfrm>
            <a:off x="1042988" y="2420949"/>
            <a:ext cx="7200900" cy="360362"/>
          </a:xfrm>
          <a:prstGeom prst="rect">
            <a:avLst/>
          </a:prstGeom>
          <a:gradFill rotWithShape="1">
            <a:gsLst>
              <a:gs pos="0">
                <a:srgbClr val="5E9EFF"/>
              </a:gs>
              <a:gs pos="20000">
                <a:srgbClr val="85C2FF"/>
              </a:gs>
              <a:gs pos="35000">
                <a:srgbClr val="C4D6EB"/>
              </a:gs>
              <a:gs pos="50000">
                <a:srgbClr val="FFEBFA"/>
              </a:gs>
              <a:gs pos="65000">
                <a:srgbClr val="C4D6EB"/>
              </a:gs>
              <a:gs pos="80001">
                <a:srgbClr val="85C2FF"/>
              </a:gs>
              <a:gs pos="100000">
                <a:srgbClr val="5E9EFF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107763" dir="13500000" algn="ctr" rotWithShape="0">
              <a:srgbClr val="FF0000">
                <a:alpha val="50000"/>
              </a:srgbClr>
            </a:outerShdw>
          </a:effectLst>
        </p:spPr>
        <p:txBody>
          <a:bodyPr wrap="none" anchor="ctr"/>
          <a:lstStyle>
            <a:defPPr>
              <a:defRPr lang="ru-RU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ru-RU" b="1">
                <a:solidFill>
                  <a:srgbClr val="FF0000"/>
                </a:solidFill>
                <a:latin typeface="Arial" charset="0"/>
              </a:rPr>
              <a:t>Направления развития личности</a:t>
            </a:r>
          </a:p>
        </p:txBody>
      </p:sp>
      <p:sp>
        <p:nvSpPr>
          <p:cNvPr id="31" name="Oval 8"/>
          <p:cNvSpPr>
            <a:spLocks noChangeArrowheads="1"/>
          </p:cNvSpPr>
          <p:nvPr/>
        </p:nvSpPr>
        <p:spPr bwMode="auto">
          <a:xfrm>
            <a:off x="2214563" y="3214699"/>
            <a:ext cx="1368425" cy="914400"/>
          </a:xfrm>
          <a:prstGeom prst="ellipse">
            <a:avLst/>
          </a:prstGeom>
          <a:solidFill>
            <a:srgbClr val="FDFD59"/>
          </a:solidFill>
          <a:ln w="9525">
            <a:solidFill>
              <a:srgbClr val="FF0000"/>
            </a:solidFill>
            <a:round/>
            <a:headEnd/>
            <a:tailEnd/>
          </a:ln>
          <a:effectLst>
            <a:outerShdw dist="107763" dir="13500000" algn="ctr" rotWithShape="0">
              <a:srgbClr val="FF0000">
                <a:alpha val="50000"/>
              </a:srgbClr>
            </a:outerShdw>
          </a:effectLst>
        </p:spPr>
        <p:txBody>
          <a:bodyPr wrap="none" anchor="ctr"/>
          <a:lstStyle>
            <a:defPPr>
              <a:defRPr lang="ru-RU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kumimoji="1" lang="ru-RU" sz="1200" dirty="0">
                <a:latin typeface="Arial" charset="0"/>
              </a:rPr>
              <a:t>духовно-</a:t>
            </a:r>
          </a:p>
          <a:p>
            <a:pPr algn="ctr">
              <a:defRPr/>
            </a:pPr>
            <a:r>
              <a:rPr kumimoji="1" lang="ru-RU" sz="1200" dirty="0">
                <a:latin typeface="Arial" charset="0"/>
              </a:rPr>
              <a:t>нравственное</a:t>
            </a:r>
          </a:p>
        </p:txBody>
      </p:sp>
      <p:sp>
        <p:nvSpPr>
          <p:cNvPr id="32" name="Oval 9"/>
          <p:cNvSpPr>
            <a:spLocks noChangeArrowheads="1"/>
          </p:cNvSpPr>
          <p:nvPr/>
        </p:nvSpPr>
        <p:spPr bwMode="auto">
          <a:xfrm>
            <a:off x="3851275" y="3213111"/>
            <a:ext cx="1368425" cy="914400"/>
          </a:xfrm>
          <a:prstGeom prst="ellipse">
            <a:avLst/>
          </a:prstGeom>
          <a:solidFill>
            <a:srgbClr val="FF99FF"/>
          </a:solidFill>
          <a:ln w="9525">
            <a:solidFill>
              <a:srgbClr val="FF0000"/>
            </a:solidFill>
            <a:round/>
            <a:headEnd/>
            <a:tailEnd/>
          </a:ln>
          <a:effectLst>
            <a:outerShdw dist="107763" dir="13500000" algn="ctr" rotWithShape="0">
              <a:srgbClr val="FF0000">
                <a:alpha val="50000"/>
              </a:srgbClr>
            </a:outerShdw>
          </a:effectLst>
        </p:spPr>
        <p:txBody>
          <a:bodyPr wrap="none" anchor="ctr"/>
          <a:lstStyle>
            <a:defPPr>
              <a:defRPr lang="ru-RU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kumimoji="1" lang="ru-RU" dirty="0">
                <a:latin typeface="Arial" charset="0"/>
              </a:rPr>
              <a:t>социальное</a:t>
            </a:r>
          </a:p>
        </p:txBody>
      </p:sp>
      <p:sp>
        <p:nvSpPr>
          <p:cNvPr id="33" name="Oval 11"/>
          <p:cNvSpPr>
            <a:spLocks noChangeArrowheads="1"/>
          </p:cNvSpPr>
          <p:nvPr/>
        </p:nvSpPr>
        <p:spPr bwMode="auto">
          <a:xfrm>
            <a:off x="827088" y="4868874"/>
            <a:ext cx="1368425" cy="431800"/>
          </a:xfrm>
          <a:prstGeom prst="ellipse">
            <a:avLst/>
          </a:prstGeom>
          <a:solidFill>
            <a:srgbClr val="FF99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>
            <a:defPPr>
              <a:defRPr lang="ru-RU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kumimoji="1" lang="ru-RU" sz="1200" dirty="0">
                <a:latin typeface="Arial" charset="0"/>
              </a:rPr>
              <a:t>научные</a:t>
            </a:r>
            <a:r>
              <a:rPr kumimoji="1" lang="ru-RU" sz="1200" dirty="0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 </a:t>
            </a:r>
          </a:p>
          <a:p>
            <a:pPr algn="ctr">
              <a:defRPr/>
            </a:pPr>
            <a:r>
              <a:rPr kumimoji="1" lang="ru-RU" sz="1200" dirty="0">
                <a:latin typeface="Arial" charset="0"/>
              </a:rPr>
              <a:t>исследования</a:t>
            </a:r>
          </a:p>
        </p:txBody>
      </p:sp>
      <p:sp>
        <p:nvSpPr>
          <p:cNvPr id="34" name="Oval 13"/>
          <p:cNvSpPr>
            <a:spLocks noChangeArrowheads="1"/>
          </p:cNvSpPr>
          <p:nvPr/>
        </p:nvSpPr>
        <p:spPr bwMode="auto">
          <a:xfrm>
            <a:off x="2627313" y="4868874"/>
            <a:ext cx="1368425" cy="503237"/>
          </a:xfrm>
          <a:prstGeom prst="ellipse">
            <a:avLst/>
          </a:prstGeom>
          <a:solidFill>
            <a:srgbClr val="FDFD59"/>
          </a:solidFill>
          <a:ln w="9525">
            <a:solidFill>
              <a:srgbClr val="FF0000"/>
            </a:solidFill>
            <a:round/>
            <a:headEnd/>
            <a:tailEnd/>
          </a:ln>
          <a:effectLst>
            <a:outerShdw dist="107763" dir="13500000" algn="ctr" rotWithShape="0">
              <a:srgbClr val="FF0000">
                <a:alpha val="50000"/>
              </a:srgbClr>
            </a:outerShdw>
          </a:effectLst>
        </p:spPr>
        <p:txBody>
          <a:bodyPr wrap="none" anchor="ctr"/>
          <a:lstStyle>
            <a:defPPr>
              <a:defRPr lang="ru-RU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kumimoji="1" lang="ru-RU" sz="1200" dirty="0">
                <a:latin typeface="Arial" charset="0"/>
              </a:rPr>
              <a:t>общественно </a:t>
            </a:r>
          </a:p>
          <a:p>
            <a:pPr algn="ctr">
              <a:defRPr/>
            </a:pPr>
            <a:r>
              <a:rPr kumimoji="1" lang="ru-RU" sz="1200" dirty="0">
                <a:latin typeface="Arial" charset="0"/>
              </a:rPr>
              <a:t>полезные </a:t>
            </a:r>
          </a:p>
          <a:p>
            <a:pPr algn="ctr">
              <a:defRPr/>
            </a:pPr>
            <a:r>
              <a:rPr kumimoji="1" lang="ru-RU" sz="1200" dirty="0">
                <a:latin typeface="Arial" charset="0"/>
              </a:rPr>
              <a:t>практики </a:t>
            </a:r>
          </a:p>
        </p:txBody>
      </p:sp>
      <p:sp>
        <p:nvSpPr>
          <p:cNvPr id="35" name="AutoShape 17"/>
          <p:cNvSpPr>
            <a:spLocks/>
          </p:cNvSpPr>
          <p:nvPr/>
        </p:nvSpPr>
        <p:spPr bwMode="auto">
          <a:xfrm rot="5400000">
            <a:off x="4569619" y="-26183"/>
            <a:ext cx="431800" cy="5900738"/>
          </a:xfrm>
          <a:prstGeom prst="leftBrace">
            <a:avLst>
              <a:gd name="adj1" fmla="val 113879"/>
              <a:gd name="adj2" fmla="val 52532"/>
            </a:avLst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defPPr>
              <a:defRPr lang="ru-RU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36" name="AutoShape 18"/>
          <p:cNvSpPr>
            <a:spLocks/>
          </p:cNvSpPr>
          <p:nvPr/>
        </p:nvSpPr>
        <p:spPr bwMode="auto">
          <a:xfrm rot="5400000">
            <a:off x="4462462" y="1738324"/>
            <a:ext cx="360363" cy="5900738"/>
          </a:xfrm>
          <a:prstGeom prst="leftBrace">
            <a:avLst>
              <a:gd name="adj1" fmla="val 136454"/>
              <a:gd name="adj2" fmla="val 52532"/>
            </a:avLst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defPPr>
              <a:defRPr lang="ru-RU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37" name="Rectangle 19"/>
          <p:cNvSpPr>
            <a:spLocks noChangeArrowheads="1"/>
          </p:cNvSpPr>
          <p:nvPr/>
        </p:nvSpPr>
        <p:spPr bwMode="auto">
          <a:xfrm>
            <a:off x="1042988" y="4221174"/>
            <a:ext cx="7200900" cy="360362"/>
          </a:xfrm>
          <a:prstGeom prst="rect">
            <a:avLst/>
          </a:prstGeom>
          <a:gradFill rotWithShape="1">
            <a:gsLst>
              <a:gs pos="0">
                <a:srgbClr val="5E9EFF"/>
              </a:gs>
              <a:gs pos="20000">
                <a:srgbClr val="85C2FF"/>
              </a:gs>
              <a:gs pos="35000">
                <a:srgbClr val="C4D6EB"/>
              </a:gs>
              <a:gs pos="50000">
                <a:srgbClr val="FFEBFA"/>
              </a:gs>
              <a:gs pos="65000">
                <a:srgbClr val="C4D6EB"/>
              </a:gs>
              <a:gs pos="80001">
                <a:srgbClr val="85C2FF"/>
              </a:gs>
              <a:gs pos="100000">
                <a:srgbClr val="5E9EFF"/>
              </a:gs>
            </a:gsLst>
            <a:lin ang="5400000" scaled="1"/>
          </a:gradFill>
          <a:ln w="9525">
            <a:solidFill>
              <a:srgbClr val="FF0000"/>
            </a:solidFill>
            <a:miter lim="800000"/>
            <a:headEnd/>
            <a:tailEnd/>
          </a:ln>
          <a:effectLst>
            <a:outerShdw dist="107763" dir="13500000" algn="ctr" rotWithShape="0">
              <a:srgbClr val="FF0000">
                <a:alpha val="50000"/>
              </a:srgbClr>
            </a:outerShdw>
          </a:effectLst>
        </p:spPr>
        <p:txBody>
          <a:bodyPr wrap="none" anchor="ctr"/>
          <a:lstStyle>
            <a:defPPr>
              <a:defRPr lang="ru-RU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ru-RU" b="1" dirty="0">
                <a:solidFill>
                  <a:srgbClr val="FF0000"/>
                </a:solidFill>
                <a:latin typeface="Arial" charset="0"/>
              </a:rPr>
              <a:t>Формы деятельности</a:t>
            </a:r>
          </a:p>
        </p:txBody>
      </p:sp>
      <p:sp>
        <p:nvSpPr>
          <p:cNvPr id="38" name="Oval 21"/>
          <p:cNvSpPr>
            <a:spLocks noChangeArrowheads="1"/>
          </p:cNvSpPr>
          <p:nvPr/>
        </p:nvSpPr>
        <p:spPr bwMode="auto">
          <a:xfrm>
            <a:off x="5580063" y="3213111"/>
            <a:ext cx="1368425" cy="914400"/>
          </a:xfrm>
          <a:prstGeom prst="ellipse">
            <a:avLst/>
          </a:prstGeom>
          <a:solidFill>
            <a:srgbClr val="FDFD59"/>
          </a:solidFill>
          <a:ln w="9525">
            <a:solidFill>
              <a:srgbClr val="FF0000"/>
            </a:solidFill>
            <a:round/>
            <a:headEnd/>
            <a:tailEnd/>
          </a:ln>
          <a:effectLst>
            <a:outerShdw dist="107763" dir="13500000" algn="ctr" rotWithShape="0">
              <a:srgbClr val="FF0000">
                <a:alpha val="50000"/>
              </a:srgbClr>
            </a:outerShdw>
          </a:effectLst>
        </p:spPr>
        <p:txBody>
          <a:bodyPr wrap="none" anchor="ctr"/>
          <a:lstStyle>
            <a:defPPr>
              <a:defRPr lang="ru-RU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kumimoji="1" lang="ru-RU" sz="1200" dirty="0">
                <a:latin typeface="Arial" charset="0"/>
              </a:rPr>
              <a:t>интеллектуальное</a:t>
            </a:r>
          </a:p>
        </p:txBody>
      </p:sp>
      <p:sp>
        <p:nvSpPr>
          <p:cNvPr id="39" name="Oval 22"/>
          <p:cNvSpPr>
            <a:spLocks noChangeArrowheads="1"/>
          </p:cNvSpPr>
          <p:nvPr/>
        </p:nvSpPr>
        <p:spPr bwMode="auto">
          <a:xfrm>
            <a:off x="7235825" y="3213111"/>
            <a:ext cx="1368425" cy="914400"/>
          </a:xfrm>
          <a:prstGeom prst="ellipse">
            <a:avLst/>
          </a:prstGeom>
          <a:solidFill>
            <a:srgbClr val="FF99FF"/>
          </a:solidFill>
          <a:ln w="9525">
            <a:solidFill>
              <a:srgbClr val="FF0000"/>
            </a:solidFill>
            <a:round/>
            <a:headEnd/>
            <a:tailEnd/>
          </a:ln>
          <a:effectLst>
            <a:outerShdw dist="107763" dir="13500000" algn="ctr" rotWithShape="0">
              <a:srgbClr val="FF0000">
                <a:alpha val="50000"/>
              </a:srgbClr>
            </a:outerShdw>
          </a:effectLst>
        </p:spPr>
        <p:txBody>
          <a:bodyPr wrap="none" anchor="ctr"/>
          <a:lstStyle>
            <a:defPPr>
              <a:defRPr lang="ru-RU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kumimoji="1" lang="ru-RU" sz="1200" dirty="0">
                <a:latin typeface="Arial" charset="0"/>
              </a:rPr>
              <a:t>общекультурное</a:t>
            </a:r>
          </a:p>
        </p:txBody>
      </p:sp>
      <p:sp>
        <p:nvSpPr>
          <p:cNvPr id="40" name="Oval 23"/>
          <p:cNvSpPr>
            <a:spLocks noChangeArrowheads="1"/>
          </p:cNvSpPr>
          <p:nvPr/>
        </p:nvSpPr>
        <p:spPr bwMode="auto">
          <a:xfrm>
            <a:off x="4140200" y="4868874"/>
            <a:ext cx="1368425" cy="431800"/>
          </a:xfrm>
          <a:prstGeom prst="ellipse">
            <a:avLst/>
          </a:prstGeom>
          <a:solidFill>
            <a:srgbClr val="FF99FF"/>
          </a:solidFill>
          <a:ln w="9525">
            <a:solidFill>
              <a:srgbClr val="FF0000"/>
            </a:solidFill>
            <a:round/>
            <a:headEnd/>
            <a:tailEnd/>
          </a:ln>
          <a:effectLst>
            <a:outerShdw dist="107763" dir="13500000" algn="ctr" rotWithShape="0">
              <a:srgbClr val="FF0000">
                <a:alpha val="50000"/>
              </a:srgbClr>
            </a:outerShdw>
          </a:effectLst>
        </p:spPr>
        <p:txBody>
          <a:bodyPr wrap="none" anchor="ctr"/>
          <a:lstStyle>
            <a:defPPr>
              <a:defRPr lang="ru-RU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 algn="ctr">
              <a:lnSpc>
                <a:spcPct val="80000"/>
              </a:lnSpc>
              <a:defRPr/>
            </a:pPr>
            <a:r>
              <a:rPr kumimoji="1" lang="ru-RU" sz="1200" dirty="0">
                <a:latin typeface="Arial" charset="0"/>
              </a:rPr>
              <a:t>поисковые</a:t>
            </a:r>
          </a:p>
        </p:txBody>
      </p:sp>
      <p:sp>
        <p:nvSpPr>
          <p:cNvPr id="41" name="Oval 24"/>
          <p:cNvSpPr>
            <a:spLocks noChangeArrowheads="1"/>
          </p:cNvSpPr>
          <p:nvPr/>
        </p:nvSpPr>
        <p:spPr bwMode="auto">
          <a:xfrm>
            <a:off x="5795963" y="4868874"/>
            <a:ext cx="1368425" cy="431800"/>
          </a:xfrm>
          <a:prstGeom prst="ellipse">
            <a:avLst/>
          </a:prstGeom>
          <a:solidFill>
            <a:srgbClr val="FDFD5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defPPr>
              <a:defRPr lang="ru-RU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 algn="ctr" eaLnBrk="1" hangingPunct="1">
              <a:lnSpc>
                <a:spcPct val="80000"/>
              </a:lnSpc>
            </a:pPr>
            <a:r>
              <a:rPr kumimoji="1" lang="ru-RU" altLang="ru-RU" sz="1200"/>
              <a:t>Олимпиады</a:t>
            </a:r>
          </a:p>
          <a:p>
            <a:pPr algn="ctr" eaLnBrk="1" hangingPunct="1">
              <a:lnSpc>
                <a:spcPct val="80000"/>
              </a:lnSpc>
            </a:pPr>
            <a:r>
              <a:rPr kumimoji="1" lang="ru-RU" altLang="ru-RU" sz="1200"/>
              <a:t>соревнования</a:t>
            </a:r>
          </a:p>
        </p:txBody>
      </p:sp>
      <p:sp>
        <p:nvSpPr>
          <p:cNvPr id="42" name="Oval 25"/>
          <p:cNvSpPr>
            <a:spLocks noChangeArrowheads="1"/>
          </p:cNvSpPr>
          <p:nvPr/>
        </p:nvSpPr>
        <p:spPr bwMode="auto">
          <a:xfrm>
            <a:off x="7308850" y="4868874"/>
            <a:ext cx="1368425" cy="574675"/>
          </a:xfrm>
          <a:prstGeom prst="ellipse">
            <a:avLst/>
          </a:prstGeom>
          <a:solidFill>
            <a:srgbClr val="FF99FF"/>
          </a:solidFill>
          <a:ln w="9525">
            <a:solidFill>
              <a:srgbClr val="FF0000"/>
            </a:solidFill>
            <a:round/>
            <a:headEnd/>
            <a:tailEnd/>
          </a:ln>
          <a:effectLst>
            <a:outerShdw dist="107763" dir="13500000" algn="ctr" rotWithShape="0">
              <a:srgbClr val="FF0000">
                <a:alpha val="50000"/>
              </a:srgbClr>
            </a:outerShdw>
          </a:effectLst>
        </p:spPr>
        <p:txBody>
          <a:bodyPr wrap="none" anchor="ctr"/>
          <a:lstStyle>
            <a:defPPr>
              <a:defRPr lang="ru-RU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kumimoji="1" lang="ru-RU" sz="1200" dirty="0">
                <a:latin typeface="Arial" charset="0"/>
              </a:rPr>
              <a:t>школьные </a:t>
            </a:r>
          </a:p>
          <a:p>
            <a:pPr algn="ctr">
              <a:defRPr/>
            </a:pPr>
            <a:r>
              <a:rPr kumimoji="1" lang="ru-RU" sz="1200" dirty="0">
                <a:latin typeface="Arial" charset="0"/>
              </a:rPr>
              <a:t>научные </a:t>
            </a:r>
          </a:p>
          <a:p>
            <a:pPr algn="ctr">
              <a:defRPr/>
            </a:pPr>
            <a:r>
              <a:rPr kumimoji="1" lang="ru-RU" sz="1200" dirty="0">
                <a:latin typeface="Arial" charset="0"/>
              </a:rPr>
              <a:t>обществ</a:t>
            </a:r>
            <a:r>
              <a:rPr kumimoji="1" lang="ru-RU" sz="1200" dirty="0">
                <a:solidFill>
                  <a:srgbClr val="000000"/>
                </a:solidFill>
                <a:latin typeface="Arial" charset="0"/>
              </a:rPr>
              <a:t>а</a:t>
            </a:r>
          </a:p>
        </p:txBody>
      </p:sp>
      <p:sp>
        <p:nvSpPr>
          <p:cNvPr id="43" name="Oval 27"/>
          <p:cNvSpPr>
            <a:spLocks noChangeArrowheads="1"/>
          </p:cNvSpPr>
          <p:nvPr/>
        </p:nvSpPr>
        <p:spPr bwMode="auto">
          <a:xfrm>
            <a:off x="1116013" y="5445136"/>
            <a:ext cx="1368425" cy="431800"/>
          </a:xfrm>
          <a:prstGeom prst="ellipse">
            <a:avLst/>
          </a:prstGeom>
          <a:solidFill>
            <a:srgbClr val="CCECFF"/>
          </a:solidFill>
          <a:ln w="9525">
            <a:solidFill>
              <a:srgbClr val="FF0000"/>
            </a:solidFill>
            <a:round/>
            <a:headEnd/>
            <a:tailEnd/>
          </a:ln>
          <a:effectLst>
            <a:outerShdw dist="107763" dir="13500000" algn="ctr" rotWithShape="0">
              <a:srgbClr val="FF0000">
                <a:alpha val="50000"/>
              </a:srgbClr>
            </a:outerShdw>
          </a:effectLst>
        </p:spPr>
        <p:txBody>
          <a:bodyPr wrap="none" anchor="ctr"/>
          <a:lstStyle>
            <a:defPPr>
              <a:defRPr lang="ru-RU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 algn="ctr">
              <a:lnSpc>
                <a:spcPct val="80000"/>
              </a:lnSpc>
              <a:defRPr/>
            </a:pPr>
            <a:r>
              <a:rPr kumimoji="1" lang="ru-RU" dirty="0">
                <a:latin typeface="Arial" charset="0"/>
              </a:rPr>
              <a:t>диспуты</a:t>
            </a:r>
          </a:p>
        </p:txBody>
      </p:sp>
      <p:sp>
        <p:nvSpPr>
          <p:cNvPr id="44" name="Oval 28"/>
          <p:cNvSpPr>
            <a:spLocks noChangeArrowheads="1"/>
          </p:cNvSpPr>
          <p:nvPr/>
        </p:nvSpPr>
        <p:spPr bwMode="auto">
          <a:xfrm>
            <a:off x="2555875" y="5516574"/>
            <a:ext cx="1368425" cy="431800"/>
          </a:xfrm>
          <a:prstGeom prst="ellipse">
            <a:avLst/>
          </a:prstGeom>
          <a:solidFill>
            <a:srgbClr val="99FF99"/>
          </a:solidFill>
          <a:ln w="9525">
            <a:solidFill>
              <a:srgbClr val="FF0000"/>
            </a:solidFill>
            <a:round/>
            <a:headEnd/>
            <a:tailEnd/>
          </a:ln>
          <a:effectLst>
            <a:outerShdw dist="107763" dir="13500000" algn="ctr" rotWithShape="0">
              <a:srgbClr val="FF0000">
                <a:alpha val="50000"/>
              </a:srgbClr>
            </a:outerShdw>
          </a:effectLst>
        </p:spPr>
        <p:txBody>
          <a:bodyPr wrap="none" anchor="ctr"/>
          <a:lstStyle>
            <a:defPPr>
              <a:defRPr lang="ru-RU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kumimoji="1" lang="ru-RU" sz="1200" dirty="0">
                <a:latin typeface="Arial" charset="0"/>
              </a:rPr>
              <a:t>конференции</a:t>
            </a:r>
          </a:p>
        </p:txBody>
      </p:sp>
      <p:sp>
        <p:nvSpPr>
          <p:cNvPr id="45" name="Oval 29"/>
          <p:cNvSpPr>
            <a:spLocks noChangeArrowheads="1"/>
          </p:cNvSpPr>
          <p:nvPr/>
        </p:nvSpPr>
        <p:spPr bwMode="auto">
          <a:xfrm>
            <a:off x="4211638" y="5516574"/>
            <a:ext cx="1368425" cy="431800"/>
          </a:xfrm>
          <a:prstGeom prst="ellipse">
            <a:avLst/>
          </a:prstGeom>
          <a:solidFill>
            <a:srgbClr val="CCECFF"/>
          </a:solidFill>
          <a:ln w="9525">
            <a:solidFill>
              <a:srgbClr val="FF0000"/>
            </a:solidFill>
            <a:round/>
            <a:headEnd/>
            <a:tailEnd/>
          </a:ln>
          <a:effectLst>
            <a:outerShdw dist="107763" dir="13500000" algn="ctr" rotWithShape="0">
              <a:srgbClr val="FF0000">
                <a:alpha val="50000"/>
              </a:srgbClr>
            </a:outerShdw>
          </a:effectLst>
        </p:spPr>
        <p:txBody>
          <a:bodyPr wrap="none" anchor="ctr"/>
          <a:lstStyle>
            <a:defPPr>
              <a:defRPr lang="ru-RU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kumimoji="1" lang="ru-RU" sz="1200" dirty="0">
                <a:latin typeface="Arial" charset="0"/>
              </a:rPr>
              <a:t>круглые столы</a:t>
            </a:r>
          </a:p>
        </p:txBody>
      </p:sp>
      <p:sp>
        <p:nvSpPr>
          <p:cNvPr id="46" name="Oval 30"/>
          <p:cNvSpPr>
            <a:spLocks noChangeArrowheads="1"/>
          </p:cNvSpPr>
          <p:nvPr/>
        </p:nvSpPr>
        <p:spPr bwMode="auto">
          <a:xfrm>
            <a:off x="5651500" y="5516574"/>
            <a:ext cx="1368425" cy="431800"/>
          </a:xfrm>
          <a:prstGeom prst="ellipse">
            <a:avLst/>
          </a:prstGeom>
          <a:solidFill>
            <a:srgbClr val="99FF99"/>
          </a:solidFill>
          <a:ln w="9525">
            <a:solidFill>
              <a:srgbClr val="FF0000"/>
            </a:solidFill>
            <a:round/>
            <a:headEnd/>
            <a:tailEnd/>
          </a:ln>
          <a:effectLst>
            <a:outerShdw dist="107763" dir="13500000" algn="ctr" rotWithShape="0">
              <a:srgbClr val="FF0000">
                <a:alpha val="50000"/>
              </a:srgbClr>
            </a:outerShdw>
          </a:effectLst>
        </p:spPr>
        <p:txBody>
          <a:bodyPr wrap="none" anchor="ctr"/>
          <a:lstStyle>
            <a:defPPr>
              <a:defRPr lang="ru-RU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kumimoji="1" lang="ru-RU" dirty="0">
                <a:latin typeface="Arial" charset="0"/>
              </a:rPr>
              <a:t>секции</a:t>
            </a:r>
          </a:p>
        </p:txBody>
      </p:sp>
      <p:sp>
        <p:nvSpPr>
          <p:cNvPr id="47" name="Oval 31"/>
          <p:cNvSpPr>
            <a:spLocks noChangeArrowheads="1"/>
          </p:cNvSpPr>
          <p:nvPr/>
        </p:nvSpPr>
        <p:spPr bwMode="auto">
          <a:xfrm>
            <a:off x="7019925" y="5516574"/>
            <a:ext cx="1368425" cy="431800"/>
          </a:xfrm>
          <a:prstGeom prst="ellipse">
            <a:avLst/>
          </a:prstGeom>
          <a:solidFill>
            <a:srgbClr val="CCECFF"/>
          </a:solidFill>
          <a:ln w="9525">
            <a:solidFill>
              <a:srgbClr val="FF0000"/>
            </a:solidFill>
            <a:round/>
            <a:headEnd/>
            <a:tailEnd/>
          </a:ln>
          <a:effectLst>
            <a:outerShdw dist="107763" dir="13500000" algn="ctr" rotWithShape="0">
              <a:srgbClr val="FF0000">
                <a:alpha val="50000"/>
              </a:srgbClr>
            </a:outerShdw>
          </a:effectLst>
        </p:spPr>
        <p:txBody>
          <a:bodyPr wrap="none" anchor="ctr"/>
          <a:lstStyle>
            <a:defPPr>
              <a:defRPr lang="ru-RU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kumimoji="1" lang="ru-RU" dirty="0">
                <a:solidFill>
                  <a:srgbClr val="000000"/>
                </a:solidFill>
                <a:latin typeface="Arial" charset="0"/>
              </a:rPr>
              <a:t>кружки</a:t>
            </a:r>
          </a:p>
        </p:txBody>
      </p:sp>
    </p:spTree>
    <p:extLst>
      <p:ext uri="{BB962C8B-B14F-4D97-AF65-F5344CB8AC3E}">
        <p14:creationId xmlns:p14="http://schemas.microsoft.com/office/powerpoint/2010/main" val="21138374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800" dirty="0" smtClean="0">
                <a:solidFill>
                  <a:schemeClr val="accent2"/>
                </a:solidFill>
              </a:rPr>
              <a:t>К числу планируемых результатов освоения программы внеурочной деятельности  отнесены</a:t>
            </a:r>
            <a:r>
              <a:rPr lang="ru-RU" sz="2800" u="sng" dirty="0" smtClean="0">
                <a:solidFill>
                  <a:schemeClr val="accent2"/>
                </a:solidFill>
              </a:rPr>
              <a:t>:</a:t>
            </a:r>
            <a:r>
              <a:rPr lang="ru-RU" sz="2800" dirty="0" smtClean="0">
                <a:solidFill>
                  <a:schemeClr val="accent2"/>
                </a:solidFill>
              </a:rPr>
              <a:t/>
            </a:r>
            <a:br>
              <a:rPr lang="ru-RU" sz="2800" dirty="0" smtClean="0">
                <a:solidFill>
                  <a:schemeClr val="accent2"/>
                </a:solidFill>
              </a:rPr>
            </a:br>
            <a:endParaRPr lang="ru-RU" sz="2800" dirty="0">
              <a:solidFill>
                <a:schemeClr val="accent2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ru-RU" dirty="0" smtClean="0">
                <a:solidFill>
                  <a:schemeClr val="accent1"/>
                </a:solidFill>
              </a:rPr>
              <a:t>     личностные </a:t>
            </a:r>
            <a:r>
              <a:rPr lang="ru-RU" dirty="0">
                <a:solidFill>
                  <a:schemeClr val="accent1"/>
                </a:solidFill>
              </a:rPr>
              <a:t>результаты </a:t>
            </a:r>
            <a:r>
              <a:rPr lang="ru-RU" dirty="0" smtClean="0"/>
              <a:t>—</a:t>
            </a:r>
          </a:p>
          <a:p>
            <a:pPr>
              <a:buNone/>
            </a:pPr>
            <a:r>
              <a:rPr lang="ru-RU" dirty="0" smtClean="0"/>
              <a:t>*  </a:t>
            </a:r>
            <a:r>
              <a:rPr lang="ru-RU" dirty="0"/>
              <a:t>готовность и способность обучающихся к саморазвитию</a:t>
            </a:r>
            <a:r>
              <a:rPr lang="ru-RU" dirty="0" smtClean="0"/>
              <a:t>,</a:t>
            </a:r>
          </a:p>
          <a:p>
            <a:pPr>
              <a:buNone/>
            </a:pPr>
            <a:r>
              <a:rPr lang="ru-RU" dirty="0" smtClean="0"/>
              <a:t>*  </a:t>
            </a:r>
            <a:r>
              <a:rPr lang="ru-RU" dirty="0" err="1" smtClean="0"/>
              <a:t>сформированность</a:t>
            </a:r>
            <a:r>
              <a:rPr lang="ru-RU" dirty="0" smtClean="0"/>
              <a:t> </a:t>
            </a:r>
            <a:r>
              <a:rPr lang="ru-RU" dirty="0"/>
              <a:t>мотивации к учению и познанию</a:t>
            </a:r>
            <a:r>
              <a:rPr lang="ru-RU" dirty="0" smtClean="0"/>
              <a:t>,</a:t>
            </a:r>
          </a:p>
          <a:p>
            <a:pPr>
              <a:buNone/>
            </a:pPr>
            <a:r>
              <a:rPr lang="ru-RU" dirty="0" smtClean="0"/>
              <a:t>*  </a:t>
            </a:r>
            <a:r>
              <a:rPr lang="ru-RU" dirty="0"/>
              <a:t>ценностно-смысловые установки выпускников начальной школы, отражающие их индивидуально-личностные позиции, 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*  социальные компетентности, личностные качества; </a:t>
            </a:r>
          </a:p>
          <a:p>
            <a:pPr>
              <a:buNone/>
            </a:pPr>
            <a:r>
              <a:rPr lang="ru-RU" dirty="0" smtClean="0"/>
              <a:t>*  </a:t>
            </a:r>
            <a:r>
              <a:rPr lang="ru-RU" dirty="0" err="1" smtClean="0"/>
              <a:t>сформированность</a:t>
            </a:r>
            <a:r>
              <a:rPr lang="ru-RU" dirty="0" smtClean="0"/>
              <a:t> </a:t>
            </a:r>
            <a:r>
              <a:rPr lang="ru-RU" dirty="0"/>
              <a:t>основ российской, гражданской идентичности.</a:t>
            </a:r>
          </a:p>
          <a:p>
            <a:pPr>
              <a:buNone/>
            </a:pPr>
            <a:r>
              <a:rPr lang="ru-RU" dirty="0" smtClean="0">
                <a:solidFill>
                  <a:schemeClr val="accent1"/>
                </a:solidFill>
              </a:rPr>
              <a:t>     </a:t>
            </a:r>
            <a:r>
              <a:rPr lang="ru-RU" dirty="0" err="1" smtClean="0">
                <a:solidFill>
                  <a:schemeClr val="accent1"/>
                </a:solidFill>
              </a:rPr>
              <a:t>метапредметные</a:t>
            </a:r>
            <a:r>
              <a:rPr lang="ru-RU" dirty="0" smtClean="0">
                <a:solidFill>
                  <a:schemeClr val="accent1"/>
                </a:solidFill>
              </a:rPr>
              <a:t> </a:t>
            </a:r>
            <a:r>
              <a:rPr lang="ru-RU" dirty="0">
                <a:solidFill>
                  <a:schemeClr val="accent1"/>
                </a:solidFill>
              </a:rPr>
              <a:t>результаты </a:t>
            </a:r>
            <a:r>
              <a:rPr lang="ru-RU" dirty="0"/>
              <a:t>— освоенные обучающимися УУД  (познавательные, регулятивные и коммуникативные)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1472" y="214290"/>
            <a:ext cx="8215370" cy="1857388"/>
          </a:xfrm>
        </p:spPr>
        <p:txBody>
          <a:bodyPr>
            <a:normAutofit fontScale="90000"/>
          </a:bodyPr>
          <a:lstStyle/>
          <a:p>
            <a:r>
              <a:rPr lang="ru-RU" sz="3100" dirty="0" smtClean="0">
                <a:solidFill>
                  <a:schemeClr val="accent2"/>
                </a:solidFill>
              </a:rPr>
              <a:t>Кроме того, внеурочная деятельность в начальной школе  позволяет педагогическому коллективу решить ещё целый ряд очень важных задач: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42910" y="2214554"/>
            <a:ext cx="8043890" cy="3911609"/>
          </a:xfrm>
        </p:spPr>
        <p:txBody>
          <a:bodyPr>
            <a:normAutofit/>
          </a:bodyPr>
          <a:lstStyle/>
          <a:p>
            <a:pPr lvl="0"/>
            <a:r>
              <a:rPr lang="ru-RU" dirty="0" smtClean="0"/>
              <a:t>обеспечить </a:t>
            </a:r>
            <a:r>
              <a:rPr lang="ru-RU" dirty="0"/>
              <a:t>благоприятную адаптацию ребенка в школе;</a:t>
            </a:r>
          </a:p>
          <a:p>
            <a:pPr lvl="0"/>
            <a:r>
              <a:rPr lang="ru-RU" dirty="0"/>
              <a:t>оптимизировать учебную нагрузку учащихся;</a:t>
            </a:r>
          </a:p>
          <a:p>
            <a:pPr lvl="0"/>
            <a:r>
              <a:rPr lang="ru-RU" dirty="0"/>
              <a:t>улучшить условия для развития ребенка;</a:t>
            </a:r>
          </a:p>
          <a:p>
            <a:pPr lvl="0"/>
            <a:r>
              <a:rPr lang="ru-RU" dirty="0"/>
              <a:t>учесть возрастные и индивидуальные особенности детей.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285728"/>
            <a:ext cx="8329642" cy="5840435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dirty="0" smtClean="0"/>
              <a:t>    </a:t>
            </a:r>
            <a:r>
              <a:rPr lang="ru-RU" u="sng" dirty="0" smtClean="0"/>
              <a:t>Младший </a:t>
            </a:r>
            <a:r>
              <a:rPr lang="ru-RU" u="sng" dirty="0"/>
              <a:t>школьный возраст </a:t>
            </a:r>
            <a:r>
              <a:rPr lang="ru-RU" dirty="0"/>
              <a:t>– период, наиболее благоприятный в становлении личности</a:t>
            </a:r>
            <a:r>
              <a:rPr lang="ru-RU" dirty="0" smtClean="0"/>
              <a:t>.</a:t>
            </a:r>
          </a:p>
          <a:p>
            <a:pPr>
              <a:buNone/>
            </a:pPr>
            <a:r>
              <a:rPr lang="ru-RU" dirty="0"/>
              <a:t> </a:t>
            </a:r>
            <a:r>
              <a:rPr lang="ru-RU" dirty="0" smtClean="0"/>
              <a:t>   </a:t>
            </a:r>
            <a:r>
              <a:rPr lang="ru-RU" dirty="0"/>
              <a:t>Именно в это время ребенок осознает отношения между собой и окружающим миром, осваивает новые социальные роли, начинает интересоваться общественными явлениями, разбираться в мотивах поведения, нравственных оценках и задумываться над своим «Я</a:t>
            </a:r>
            <a:r>
              <a:rPr lang="ru-RU" dirty="0" smtClean="0"/>
              <a:t>».</a:t>
            </a:r>
          </a:p>
          <a:p>
            <a:pPr>
              <a:buNone/>
            </a:pPr>
            <a:r>
              <a:rPr lang="ru-RU" dirty="0"/>
              <a:t> </a:t>
            </a:r>
            <a:r>
              <a:rPr lang="ru-RU" dirty="0" smtClean="0"/>
              <a:t>   </a:t>
            </a:r>
            <a:r>
              <a:rPr lang="ru-RU" dirty="0"/>
              <a:t>В связи с этим </a:t>
            </a:r>
            <a:r>
              <a:rPr lang="ru-RU" u="sng" dirty="0"/>
              <a:t>режим школы полного дня</a:t>
            </a:r>
            <a:r>
              <a:rPr lang="ru-RU" dirty="0"/>
              <a:t> оптимально подходит для создания среды, развивающей младших школьников.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500042"/>
            <a:ext cx="8258204" cy="5626121"/>
          </a:xfrm>
        </p:spPr>
        <p:txBody>
          <a:bodyPr>
            <a:normAutofit fontScale="92500" lnSpcReduction="10000"/>
          </a:bodyPr>
          <a:lstStyle/>
          <a:p>
            <a:r>
              <a:rPr lang="ru-RU" dirty="0"/>
              <a:t>Нормальное развитие ребёнка с интеллектуальным недоразвитием рассматривается как процесс, направленный на то, чтобы воспитанник состоялся как человек, способный к саморазвитию. Обязательным условием успешного развития является тесный, здоровый, эмоциональный (душевный, духовный) контакт ребёнка и взрослых. </a:t>
            </a:r>
          </a:p>
          <a:p>
            <a:r>
              <a:rPr lang="ru-RU" dirty="0"/>
              <a:t>Ребёнок как личность будет эффективно развиваться при условии учёта его возрастных особенностей и интересов.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214290"/>
            <a:ext cx="8429684" cy="1428760"/>
          </a:xfrm>
        </p:spPr>
        <p:txBody>
          <a:bodyPr>
            <a:normAutofit fontScale="90000"/>
          </a:bodyPr>
          <a:lstStyle/>
          <a:p>
            <a:r>
              <a:rPr lang="ru-RU" sz="3100" u="sng" dirty="0" smtClean="0"/>
              <a:t>Отбор содержательных блоков воспитательного процесса в начальных классах производится на основе потребностей учащихся:</a:t>
            </a:r>
            <a:r>
              <a:rPr lang="ru-RU" u="sng" dirty="0" smtClean="0"/>
              <a:t/>
            </a:r>
            <a:br>
              <a:rPr lang="ru-RU" u="sng" dirty="0" smtClean="0"/>
            </a:br>
            <a:endParaRPr lang="ru-RU" u="sng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 smtClean="0"/>
              <a:t> </a:t>
            </a:r>
            <a:r>
              <a:rPr lang="ru-RU" dirty="0"/>
              <a:t>потребности во внешних впечатлениях, участии взрослого, его поддержке и одобрении, способствующих созданию климата эмоционального благополучия;</a:t>
            </a:r>
          </a:p>
          <a:p>
            <a:r>
              <a:rPr lang="ru-RU" dirty="0" smtClean="0"/>
              <a:t> </a:t>
            </a:r>
            <a:r>
              <a:rPr lang="ru-RU" dirty="0"/>
              <a:t>потребности в общении.</a:t>
            </a:r>
          </a:p>
          <a:p>
            <a:pPr>
              <a:buNone/>
            </a:pPr>
            <a:r>
              <a:rPr lang="ru-RU" dirty="0" smtClean="0"/>
              <a:t>   У </a:t>
            </a:r>
            <a:r>
              <a:rPr lang="ru-RU" dirty="0"/>
              <a:t>младших школьников с ограниченными возможностями здоровья </a:t>
            </a:r>
            <a:r>
              <a:rPr lang="ru-RU" u="sng" dirty="0"/>
              <a:t>отсутствует </a:t>
            </a:r>
            <a:r>
              <a:rPr lang="ru-RU" dirty="0"/>
              <a:t>познавательная потребность, стремление приобретать знания.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130</TotalTime>
  <Words>2855</Words>
  <Application>Microsoft Office PowerPoint</Application>
  <PresentationFormat>Экран (4:3)</PresentationFormat>
  <Paragraphs>260</Paragraphs>
  <Slides>48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48</vt:i4>
      </vt:variant>
    </vt:vector>
  </HeadingPairs>
  <TitlesOfParts>
    <vt:vector size="51" baseType="lpstr">
      <vt:lpstr>Arial</vt:lpstr>
      <vt:lpstr>Calibri</vt:lpstr>
      <vt:lpstr>Тема Office</vt:lpstr>
      <vt:lpstr>МОКУ  «Специальная (коррекционная) общеобразовательная школа № 10   (VIIIвида)» г. Каспийск РД </vt:lpstr>
      <vt:lpstr> Внеурочная деятельность учащихся,   как и деятельность  в рамках уроков,  направлена на достижение результатов освоения основной образовательной программы школы.   Особое внимание в  СФГОС  акцентируется на  достижении личностных и метапредметных результатов, что и  определяет  специфику внеурочной деятельности,  в ходе которой обучающийся не только и даже не столько должен узнать, сколько научиться действовать, чувствовать, принимать решения и др. </vt:lpstr>
      <vt:lpstr>Цель организации внеурочной деятельности КГКСКОУ СКОШ 8 вида 1 в соответствии с СФГОС-</vt:lpstr>
      <vt:lpstr>Внеурочная деятельность школы направлена на достижение воспитательных результатов:  </vt:lpstr>
      <vt:lpstr>К числу планируемых результатов освоения программы внеурочной деятельности  отнесены: </vt:lpstr>
      <vt:lpstr>Кроме того, внеурочная деятельность в начальной школе  позволяет педагогическому коллективу решить ещё целый ряд очень важных задач: </vt:lpstr>
      <vt:lpstr>Презентация PowerPoint</vt:lpstr>
      <vt:lpstr>Презентация PowerPoint</vt:lpstr>
      <vt:lpstr>Отбор содержательных блоков воспитательного процесса в начальных классах производится на основе потребностей учащихся: </vt:lpstr>
      <vt:lpstr>Необходимость форсированности  мотивов: </vt:lpstr>
      <vt:lpstr>Ведущие виды деятельности: </vt:lpstr>
      <vt:lpstr> Проблемы  Личностного развития: </vt:lpstr>
      <vt:lpstr> Реализация программы воспитания предполагает целенаправленное, поступательное освоение первоклассниками начал школьной азбуки: </vt:lpstr>
      <vt:lpstr> Охраны здоровья и физического развития. </vt:lpstr>
      <vt:lpstr>Трудового воспитания. </vt:lpstr>
      <vt:lpstr>Социализации и общения: </vt:lpstr>
      <vt:lpstr> Развитие творческого воображения: </vt:lpstr>
      <vt:lpstr> Основ гражданского и патриотического воспитания: </vt:lpstr>
      <vt:lpstr>Досуговой деятельности: </vt:lpstr>
      <vt:lpstr> Принципы воспитания: </vt:lpstr>
      <vt:lpstr>Воспитательные результаты любого из видов деятельности младших школьников распределяются по трем уровням: </vt:lpstr>
      <vt:lpstr>Второй уровень результатов:</vt:lpstr>
      <vt:lpstr>Третий уровень результатов:</vt:lpstr>
      <vt:lpstr>Переход от одного уровня воспитательных результатов к другому должен быть последовательным, постепенным, что должно учитываться при организации воспитания и социализации младших школьников. </vt:lpstr>
      <vt:lpstr>Презентация PowerPoint</vt:lpstr>
      <vt:lpstr>Достижение трех уровней воспитательных результатов обеспечивает появление значимых эффектов воспитания и социализации детей</vt:lpstr>
      <vt:lpstr>РАБОЧАЯ ПРОГРАММА  ВОСПИТАНИЯ И СОЦИАЛИЗАЦИИ</vt:lpstr>
      <vt:lpstr>Презентация PowerPoint</vt:lpstr>
      <vt:lpstr>  Известно, что нормальное развитие ребёнка возможно только при совокупности нескольких условий: </vt:lpstr>
      <vt:lpstr>Презентация PowerPoint</vt:lpstr>
      <vt:lpstr>Презентация PowerPoint</vt:lpstr>
      <vt:lpstr> Цель программы : </vt:lpstr>
      <vt:lpstr>Презентация PowerPoint</vt:lpstr>
      <vt:lpstr>Основные критерии сформированности навыков адаптивного поведения у воспитанников первого класса: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   Целью мониторинговых исследований является создание системы организации, сбора, обработки и распространения информации,  отражающей результативность модернизации внеурочной деятельности и дополнительного образования по следующим критериям: </vt:lpstr>
      <vt:lpstr> Основные направления и вопросы мониторинга: </vt:lpstr>
      <vt:lpstr>Основные формы работы:</vt:lpstr>
      <vt:lpstr>  Основные личностные результаты внеурочной деятельности: 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Краевое государственное казенное специальное (коррекционное) образовательное учреждение для обучающихся, воспитанников с ограниченными возможностями здоровья «Специальная (коррекционная) общеобразовательная школа VIII вида № 1»</dc:title>
  <dc:creator>user</dc:creator>
  <cp:lastModifiedBy>Пользователь</cp:lastModifiedBy>
  <cp:revision>20</cp:revision>
  <dcterms:created xsi:type="dcterms:W3CDTF">2014-11-17T03:32:24Z</dcterms:created>
  <dcterms:modified xsi:type="dcterms:W3CDTF">2018-05-17T09:31:05Z</dcterms:modified>
</cp:coreProperties>
</file>