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9" r:id="rId9"/>
    <p:sldId id="278" r:id="rId10"/>
    <p:sldId id="280" r:id="rId11"/>
    <p:sldId id="281" r:id="rId12"/>
    <p:sldId id="282" r:id="rId13"/>
    <p:sldId id="283" r:id="rId14"/>
    <p:sldId id="284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008000"/>
    <a:srgbClr val="9933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850B3-4D3A-4E39-86CB-CAF3DE73F996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2261F-7C1A-4A7E-8141-CFBC5E5358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3986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9005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231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5717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238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347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1381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117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550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1711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4582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276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4EF26-3C44-4011-991E-8A86FC4C96A7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241CF-7A5B-43B6-9CF6-50E79F0C7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357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domostyle.com.ua/images/201304/1366212612988410788.png" TargetMode="External"/><Relationship Id="rId3" Type="http://schemas.openxmlformats.org/officeDocument/2006/relationships/hyperlink" Target="http://www.lenagold.ru/fon/clipart/k/krot/krot02.png" TargetMode="External"/><Relationship Id="rId7" Type="http://schemas.openxmlformats.org/officeDocument/2006/relationships/hyperlink" Target="http://pngimg.com/uploads/shovel/shovel_PNG7619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laycast.ru/uploads/2017/06/30/22920258.png" TargetMode="External"/><Relationship Id="rId5" Type="http://schemas.openxmlformats.org/officeDocument/2006/relationships/hyperlink" Target="http://www.abc-color.com/image/coloring/birds/001/birdie/birdie-picture-color.png" TargetMode="External"/><Relationship Id="rId10" Type="http://schemas.openxmlformats.org/officeDocument/2006/relationships/hyperlink" Target="http://img0.liveinternet.ru/images/attach/c/2/64/499/64499428_752f9ea229c7.gif" TargetMode="External"/><Relationship Id="rId4" Type="http://schemas.openxmlformats.org/officeDocument/2006/relationships/hyperlink" Target="https://arhivurokov.ru/kopilka/up/html/2017/06/01/k_592fc4d275e88/419935_1.png" TargetMode="External"/><Relationship Id="rId9" Type="http://schemas.openxmlformats.org/officeDocument/2006/relationships/hyperlink" Target="http://www.nashgrad.in.ua/wp-content/uploads/2015/12/&#1082;&#1086;&#1083;&#1086;&#1076;&#1077;&#1094;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88;&#1086;&#1073;&#1086;&#1090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8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9050" cmpd="sng">
                  <a:solidFill>
                    <a:srgbClr val="006600"/>
                  </a:solidFill>
                  <a:prstDash val="solid"/>
                </a:ln>
                <a:solidFill>
                  <a:srgbClr val="92D050"/>
                </a:solidFill>
                <a:uLnTx/>
                <a:uFillTx/>
                <a:latin typeface="+mj-lt"/>
                <a:ea typeface="+mj-ea"/>
                <a:cs typeface="+mj-cs"/>
              </a:rPr>
              <a:t>Урок чтения в 1 классе. </a:t>
            </a:r>
            <a:endParaRPr kumimoji="0" lang="ru-RU" sz="4800" b="1" i="0" u="none" strike="noStrike" kern="1200" normalizeH="0" baseline="0" noProof="0" dirty="0">
              <a:ln w="19050" cmpd="sng">
                <a:solidFill>
                  <a:srgbClr val="006600"/>
                </a:solidFill>
                <a:prstDash val="solid"/>
              </a:ln>
              <a:solidFill>
                <a:srgbClr val="92D05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9239" y="1124744"/>
            <a:ext cx="689400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19050" cmpd="sng">
                  <a:solidFill>
                    <a:srgbClr val="006600"/>
                  </a:solidFill>
                  <a:prstDash val="solid"/>
                </a:ln>
                <a:solidFill>
                  <a:srgbClr val="92D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Тема. </a:t>
            </a:r>
          </a:p>
          <a:p>
            <a:pPr algn="ctr"/>
            <a:r>
              <a:rPr lang="ru-RU" sz="4800" b="1" spc="50" dirty="0" smtClean="0">
                <a:ln w="19050" cmpd="sng">
                  <a:solidFill>
                    <a:srgbClr val="006600"/>
                  </a:solidFill>
                  <a:prstDash val="solid"/>
                </a:ln>
                <a:solidFill>
                  <a:srgbClr val="92D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Сказка </a:t>
            </a:r>
          </a:p>
          <a:p>
            <a:pPr algn="ctr"/>
            <a:r>
              <a:rPr lang="ru-RU" sz="4800" b="1" spc="50" dirty="0" smtClean="0">
                <a:ln w="19050" cmpd="sng">
                  <a:solidFill>
                    <a:srgbClr val="006600"/>
                  </a:solidFill>
                  <a:prstDash val="solid"/>
                </a:ln>
                <a:solidFill>
                  <a:srgbClr val="92D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«Крот, мышка и птичка»</a:t>
            </a:r>
            <a:endParaRPr lang="ru-RU" sz="4800" b="1" spc="50" dirty="0">
              <a:ln w="19050" cmpd="sng">
                <a:solidFill>
                  <a:srgbClr val="006600"/>
                </a:solidFill>
                <a:prstDash val="solid"/>
              </a:ln>
              <a:solidFill>
                <a:srgbClr val="92D05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01008"/>
            <a:ext cx="4685162" cy="2426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одзаголовок 7"/>
          <p:cNvSpPr txBox="1">
            <a:spLocks/>
          </p:cNvSpPr>
          <p:nvPr/>
        </p:nvSpPr>
        <p:spPr>
          <a:xfrm>
            <a:off x="899592" y="6093296"/>
            <a:ext cx="7632848" cy="5314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ГОУ ЯО «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Рыбинская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школа-интернат №2»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/>
              <a:t>у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читель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Кузнецова Ольга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Витальевна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229600" cy="3097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259632" y="3564305"/>
            <a:ext cx="716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</a:rPr>
              <a:t>Что </a:t>
            </a:r>
            <a:r>
              <a:rPr lang="ru-RU" sz="3200" b="1" dirty="0" err="1" smtClean="0">
                <a:solidFill>
                  <a:srgbClr val="003300"/>
                </a:solidFill>
              </a:rPr>
              <a:t>ста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ли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</a:rPr>
              <a:t>де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лать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</a:rPr>
              <a:t>мы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шка</a:t>
            </a:r>
            <a:r>
              <a:rPr lang="ru-RU" sz="3200" b="1" dirty="0" smtClean="0">
                <a:solidFill>
                  <a:srgbClr val="003300"/>
                </a:solidFill>
              </a:rPr>
              <a:t>, крот, </a:t>
            </a:r>
            <a:r>
              <a:rPr lang="ru-RU" sz="3200" b="1" dirty="0" err="1" smtClean="0">
                <a:solidFill>
                  <a:srgbClr val="003300"/>
                </a:solidFill>
              </a:rPr>
              <a:t>пти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чка</a:t>
            </a:r>
            <a:r>
              <a:rPr lang="ru-RU" sz="3200" b="1" dirty="0" smtClean="0">
                <a:solidFill>
                  <a:srgbClr val="003300"/>
                </a:solidFill>
              </a:rPr>
              <a:t>?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221088"/>
            <a:ext cx="4899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Мы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шка</a:t>
            </a:r>
            <a:r>
              <a:rPr lang="ru-RU" sz="3200" dirty="0" smtClean="0"/>
              <a:t> </a:t>
            </a:r>
            <a:r>
              <a:rPr lang="ru-RU" sz="3200" dirty="0" err="1" smtClean="0"/>
              <a:t>насы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пала</a:t>
            </a:r>
            <a:r>
              <a:rPr lang="ru-RU" sz="3200" dirty="0" smtClean="0"/>
              <a:t> </a:t>
            </a:r>
            <a:r>
              <a:rPr lang="ru-RU" sz="3200" dirty="0" err="1" smtClean="0"/>
              <a:t>ведёрк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4869160"/>
            <a:ext cx="3256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Крот унёс </a:t>
            </a:r>
            <a:r>
              <a:rPr lang="ru-RU" sz="3200" dirty="0" err="1" smtClean="0"/>
              <a:t>мешо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к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5445224"/>
            <a:ext cx="6689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Пти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чка</a:t>
            </a:r>
            <a:r>
              <a:rPr lang="ru-RU" sz="3200" dirty="0" smtClean="0"/>
              <a:t> </a:t>
            </a:r>
            <a:r>
              <a:rPr lang="ru-RU" sz="3200" dirty="0" err="1" smtClean="0"/>
              <a:t>п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лучи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ла</a:t>
            </a:r>
            <a:r>
              <a:rPr lang="ru-RU" sz="3200" dirty="0" smtClean="0"/>
              <a:t> к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рзи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нку</a:t>
            </a:r>
            <a:r>
              <a:rPr lang="ru-RU" sz="3200" dirty="0" smtClean="0"/>
              <a:t> </a:t>
            </a:r>
            <a:r>
              <a:rPr lang="ru-RU" sz="3200" dirty="0" err="1" smtClean="0"/>
              <a:t>се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мечек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804248" y="4869160"/>
            <a:ext cx="171393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/>
              <a:t>   взяла</a:t>
            </a:r>
            <a:r>
              <a:rPr lang="ru-RU" sz="3200" dirty="0" smtClean="0">
                <a:latin typeface="Times New Roman"/>
                <a:cs typeface="Times New Roman"/>
              </a:rPr>
              <a:t>́</a:t>
            </a:r>
            <a:r>
              <a:rPr lang="ru-RU" sz="3200" dirty="0" smtClean="0"/>
              <a:t>  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092280" y="4293096"/>
            <a:ext cx="95891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взял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020272" y="5517232"/>
            <a:ext cx="171393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/>
              <a:t>   взяла</a:t>
            </a:r>
            <a:r>
              <a:rPr lang="ru-RU" sz="3200" dirty="0" smtClean="0">
                <a:latin typeface="Times New Roman"/>
                <a:cs typeface="Times New Roman"/>
              </a:rPr>
              <a:t>́</a:t>
            </a:r>
            <a:r>
              <a:rPr lang="ru-RU" sz="3200" dirty="0" smtClean="0"/>
              <a:t> 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3876E-7 L -0.55052 -0.095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" y="-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41 -0.00046 L -0.64306 0.083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77 -0.00047 L -0.58976 -0.0108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85800" y="30882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3300"/>
                </a:solidFill>
              </a:rPr>
              <a:t>Как </a:t>
            </a:r>
            <a:r>
              <a:rPr lang="ru-RU" sz="4000" b="1" dirty="0" err="1" smtClean="0">
                <a:solidFill>
                  <a:srgbClr val="003300"/>
                </a:solidFill>
              </a:rPr>
              <a:t>называ</a:t>
            </a:r>
            <a:r>
              <a:rPr lang="ru-RU" sz="40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</a:rPr>
              <a:t>ется</a:t>
            </a:r>
            <a:r>
              <a:rPr lang="ru-RU" sz="4000" b="1" dirty="0" smtClean="0">
                <a:solidFill>
                  <a:srgbClr val="003300"/>
                </a:solidFill>
              </a:rPr>
              <a:t> </a:t>
            </a:r>
            <a:r>
              <a:rPr lang="ru-RU" sz="4000" b="1" dirty="0" err="1" smtClean="0">
                <a:solidFill>
                  <a:srgbClr val="003300"/>
                </a:solidFill>
              </a:rPr>
              <a:t>ска</a:t>
            </a:r>
            <a:r>
              <a:rPr lang="ru-RU" sz="40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</a:rPr>
              <a:t>зка</a:t>
            </a:r>
            <a:r>
              <a:rPr lang="ru-RU" sz="4000" b="1" dirty="0" smtClean="0">
                <a:solidFill>
                  <a:srgbClr val="003300"/>
                </a:solidFill>
              </a:rPr>
              <a:t>?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1247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err="1" smtClean="0"/>
              <a:t>Ска</a:t>
            </a:r>
            <a:r>
              <a:rPr lang="ru-RU" sz="4000" dirty="0" err="1" smtClean="0">
                <a:cs typeface="Times New Roman"/>
              </a:rPr>
              <a:t>́</a:t>
            </a:r>
            <a:r>
              <a:rPr lang="ru-RU" sz="4000" dirty="0" err="1" smtClean="0"/>
              <a:t>зка</a:t>
            </a:r>
            <a:r>
              <a:rPr lang="ru-RU" sz="4000" dirty="0" smtClean="0"/>
              <a:t> </a:t>
            </a:r>
            <a:r>
              <a:rPr lang="ru-RU" sz="4000" dirty="0" err="1" smtClean="0"/>
              <a:t>называ</a:t>
            </a:r>
            <a:r>
              <a:rPr lang="ru-RU" sz="4000" dirty="0" err="1" smtClean="0">
                <a:cs typeface="Times New Roman"/>
              </a:rPr>
              <a:t>́</a:t>
            </a:r>
            <a:r>
              <a:rPr lang="ru-RU" sz="4000" dirty="0" err="1" smtClean="0"/>
              <a:t>ется</a:t>
            </a:r>
            <a:r>
              <a:rPr lang="ru-RU" sz="4000" dirty="0" smtClean="0"/>
              <a:t> </a:t>
            </a:r>
          </a:p>
          <a:p>
            <a:r>
              <a:rPr lang="ru-RU" sz="4000" dirty="0" smtClean="0"/>
              <a:t>«Крот, </a:t>
            </a:r>
            <a:r>
              <a:rPr lang="ru-RU" sz="4000" dirty="0" err="1" smtClean="0"/>
              <a:t>мы</a:t>
            </a:r>
            <a:r>
              <a:rPr lang="ru-RU" sz="4000" dirty="0" err="1" smtClean="0">
                <a:cs typeface="Times New Roman"/>
              </a:rPr>
              <a:t>́</a:t>
            </a:r>
            <a:r>
              <a:rPr lang="ru-RU" sz="4000" dirty="0" err="1" smtClean="0"/>
              <a:t>шка</a:t>
            </a:r>
            <a:r>
              <a:rPr lang="ru-RU" sz="4000" dirty="0" smtClean="0"/>
              <a:t> и </a:t>
            </a:r>
            <a:r>
              <a:rPr lang="ru-RU" sz="4000" dirty="0" err="1" smtClean="0"/>
              <a:t>пти</a:t>
            </a:r>
            <a:r>
              <a:rPr lang="ru-RU" sz="4000" dirty="0" err="1" smtClean="0">
                <a:cs typeface="Times New Roman"/>
              </a:rPr>
              <a:t>́</a:t>
            </a:r>
            <a:r>
              <a:rPr lang="ru-RU" sz="4000" dirty="0" err="1" smtClean="0"/>
              <a:t>чка</a:t>
            </a:r>
            <a:r>
              <a:rPr lang="ru-RU" sz="4000" dirty="0" smtClean="0"/>
              <a:t>».</a:t>
            </a:r>
            <a:endParaRPr 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2564904"/>
            <a:ext cx="6264696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мы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лали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ке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Мы 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слу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шали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и г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ō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ō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ри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ли</a:t>
            </a:r>
            <a:r>
              <a:rPr lang="ru-RU" sz="3200" dirty="0" smtClean="0"/>
              <a:t>,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чита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ска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зку</a:t>
            </a:r>
            <a:r>
              <a:rPr lang="ru-RU" sz="3200" dirty="0" smtClean="0"/>
              <a:t>,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ō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твеча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на 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ō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/>
                <a:cs typeface="Times New Roman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3300"/>
                </a:solidFill>
              </a:rPr>
              <a:t>Д</a:t>
            </a:r>
            <a:r>
              <a:rPr lang="en-US" sz="4000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sz="4000" b="1" dirty="0" err="1" smtClean="0">
                <a:solidFill>
                  <a:srgbClr val="003300"/>
                </a:solidFill>
              </a:rPr>
              <a:t>ма</a:t>
            </a:r>
            <a:r>
              <a:rPr lang="ru-RU" sz="40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</a:rPr>
              <a:t>шнее</a:t>
            </a:r>
            <a:r>
              <a:rPr lang="ru-RU" sz="4000" b="1" dirty="0" smtClean="0">
                <a:solidFill>
                  <a:srgbClr val="003300"/>
                </a:solidFill>
              </a:rPr>
              <a:t> </a:t>
            </a:r>
            <a:r>
              <a:rPr lang="ru-RU" sz="4000" b="1" dirty="0" err="1" smtClean="0">
                <a:solidFill>
                  <a:srgbClr val="003300"/>
                </a:solidFill>
              </a:rPr>
              <a:t>зада</a:t>
            </a:r>
            <a:r>
              <a:rPr lang="ru-RU" sz="40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</a:rPr>
              <a:t>ние</a:t>
            </a:r>
            <a:r>
              <a:rPr lang="ru-RU" sz="4000" b="1" dirty="0" smtClean="0">
                <a:solidFill>
                  <a:srgbClr val="003300"/>
                </a:solidFill>
              </a:rPr>
              <a:t>.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dirty="0" err="1" smtClean="0"/>
              <a:t>Пр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err="1" smtClean="0"/>
              <a:t>чита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ть</a:t>
            </a:r>
            <a:r>
              <a:rPr lang="ru-RU" dirty="0" smtClean="0"/>
              <a:t> </a:t>
            </a:r>
            <a:r>
              <a:rPr lang="ru-RU" dirty="0" err="1" smtClean="0"/>
              <a:t>ска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зку</a:t>
            </a:r>
            <a:r>
              <a:rPr lang="ru-RU" dirty="0" smtClean="0"/>
              <a:t> на </a:t>
            </a:r>
            <a:r>
              <a:rPr lang="ru-RU" dirty="0" err="1" smtClean="0"/>
              <a:t>страни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це</a:t>
            </a:r>
            <a:r>
              <a:rPr lang="ru-RU" dirty="0" smtClean="0"/>
              <a:t> 155. </a:t>
            </a:r>
          </a:p>
          <a:p>
            <a:r>
              <a:rPr lang="ru-RU" dirty="0" err="1" smtClean="0"/>
              <a:t>Вы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учить</a:t>
            </a:r>
            <a:r>
              <a:rPr lang="ru-RU" dirty="0" smtClean="0"/>
              <a:t> сл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err="1" smtClean="0"/>
              <a:t>ва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рь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501008"/>
            <a:ext cx="5189218" cy="2687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Равнобедренный треугольник 2"/>
          <p:cNvSpPr/>
          <p:nvPr/>
        </p:nvSpPr>
        <p:spPr>
          <a:xfrm>
            <a:off x="899592" y="404664"/>
            <a:ext cx="1531235" cy="1584176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87824" y="980728"/>
            <a:ext cx="5389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Я м</a:t>
            </a:r>
            <a:r>
              <a:rPr lang="en-US" sz="3200" b="1" dirty="0" smtClean="0">
                <a:solidFill>
                  <a:srgbClr val="C000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л</a:t>
            </a:r>
            <a:r>
              <a:rPr lang="en-US" sz="3200" b="1" dirty="0" smtClean="0">
                <a:solidFill>
                  <a:srgbClr val="C000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де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ц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! 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Рабо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тал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х</a:t>
            </a:r>
            <a:r>
              <a:rPr lang="en-US" sz="3200" b="1" dirty="0" smtClean="0">
                <a:solidFill>
                  <a:srgbClr val="C000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р</a:t>
            </a:r>
            <a:r>
              <a:rPr lang="en-US" sz="3200" b="1" dirty="0" smtClean="0">
                <a:solidFill>
                  <a:srgbClr val="C000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+mj-lt"/>
              </a:rPr>
              <a:t>шо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  <a:cs typeface="Times New Roman"/>
              </a:rPr>
              <a:t>́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.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27584" y="2564904"/>
            <a:ext cx="1574745" cy="164679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59832" y="3212976"/>
            <a:ext cx="4411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+mj-lt"/>
              </a:rPr>
              <a:t>Я м</a:t>
            </a:r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smtClean="0">
                <a:solidFill>
                  <a:srgbClr val="006600"/>
                </a:solidFill>
                <a:latin typeface="+mj-lt"/>
              </a:rPr>
              <a:t>л</a:t>
            </a:r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/>
              </a:rPr>
              <a:t>ō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</a:rPr>
              <a:t>де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</a:rPr>
              <a:t>ц</a:t>
            </a:r>
            <a:r>
              <a:rPr lang="ru-RU" sz="3200" b="1" dirty="0" smtClean="0">
                <a:solidFill>
                  <a:srgbClr val="006600"/>
                </a:solidFill>
                <a:latin typeface="+mj-lt"/>
              </a:rPr>
              <a:t>! Но я 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</a:rPr>
              <a:t>забы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6600"/>
                </a:solidFill>
                <a:latin typeface="+mj-lt"/>
              </a:rPr>
              <a:t>л</a:t>
            </a:r>
            <a:r>
              <a:rPr lang="ru-RU" sz="3200" dirty="0" smtClean="0">
                <a:solidFill>
                  <a:srgbClr val="008000"/>
                </a:solidFill>
                <a:latin typeface="+mj-lt"/>
              </a:rPr>
              <a:t>.</a:t>
            </a:r>
            <a:endParaRPr lang="ru-RU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99592" y="4725144"/>
            <a:ext cx="1495841" cy="1584176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131840" y="5301208"/>
            <a:ext cx="4714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Я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стара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лся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! Но я не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зна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/>
              </a:rPr>
              <a:t>́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ю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Горизонтальный свиток 2"/>
          <p:cNvSpPr/>
          <p:nvPr/>
        </p:nvSpPr>
        <p:spPr>
          <a:xfrm>
            <a:off x="683568" y="1268760"/>
            <a:ext cx="7817298" cy="2085796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BED85E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МОЛОДЦЫ!!!</a:t>
            </a:r>
            <a:endParaRPr lang="ru-RU" sz="9600" b="1" cap="none" spc="0" dirty="0">
              <a:ln w="3155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BED85E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3" descr="MOI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933056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MOI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861048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764704"/>
            <a:ext cx="835292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Источники:</a:t>
            </a:r>
          </a:p>
          <a:p>
            <a:r>
              <a:rPr lang="ru-RU" dirty="0" smtClean="0"/>
              <a:t>Иллюстрации к сказке  - фото из учебника «Чтение", для 1 класса </a:t>
            </a:r>
          </a:p>
          <a:p>
            <a:r>
              <a:rPr lang="ru-RU" dirty="0" smtClean="0"/>
              <a:t>специальных (коррекционных) образовательных учреждений </a:t>
            </a:r>
            <a:r>
              <a:rPr lang="en-US" dirty="0" smtClean="0"/>
              <a:t>I</a:t>
            </a:r>
            <a:r>
              <a:rPr lang="ru-RU" dirty="0" smtClean="0"/>
              <a:t> вида, </a:t>
            </a:r>
          </a:p>
          <a:p>
            <a:r>
              <a:rPr lang="ru-RU" dirty="0" smtClean="0"/>
              <a:t>авторы-составители Т.С.Зыкова, </a:t>
            </a:r>
            <a:r>
              <a:rPr lang="ru-RU" dirty="0" err="1" smtClean="0"/>
              <a:t>Н.А.Морева</a:t>
            </a:r>
            <a:r>
              <a:rPr lang="ru-RU" dirty="0" smtClean="0"/>
              <a:t>, М. «Просвещение», 2002 год.</a:t>
            </a:r>
          </a:p>
          <a:p>
            <a:r>
              <a:rPr lang="ru-RU" dirty="0" smtClean="0"/>
              <a:t>Слайды 3-4</a:t>
            </a:r>
          </a:p>
          <a:p>
            <a:r>
              <a:rPr lang="ru-RU" dirty="0" smtClean="0"/>
              <a:t>Крот  </a:t>
            </a:r>
            <a:r>
              <a:rPr lang="en-US" dirty="0" smtClean="0">
                <a:hlinkClick r:id="rId3"/>
              </a:rPr>
              <a:t>http://www.lenagold.ru/fon/clipart/k/krot/krot02.png</a:t>
            </a:r>
            <a:endParaRPr lang="ru-RU" dirty="0" smtClean="0"/>
          </a:p>
          <a:p>
            <a:r>
              <a:rPr lang="ru-RU" dirty="0" smtClean="0"/>
              <a:t>Мышка </a:t>
            </a:r>
            <a:r>
              <a:rPr lang="en-US" dirty="0" smtClean="0">
                <a:hlinkClick r:id="rId4"/>
              </a:rPr>
              <a:t>https://arhivurokov.ru/kopilka/up/html/2017/06/01/k_592fc4d275e88/419935_1.png</a:t>
            </a:r>
            <a:endParaRPr lang="ru-RU" dirty="0" smtClean="0"/>
          </a:p>
          <a:p>
            <a:r>
              <a:rPr lang="ru-RU" dirty="0" smtClean="0"/>
              <a:t>Птичка </a:t>
            </a:r>
            <a:r>
              <a:rPr lang="en-US" dirty="0" smtClean="0">
                <a:hlinkClick r:id="rId5"/>
              </a:rPr>
              <a:t>http://www.abc-color.com/image/coloring/birds/001/birdie/birdie-picture-color.png</a:t>
            </a:r>
            <a:endParaRPr lang="ru-RU" dirty="0" smtClean="0"/>
          </a:p>
          <a:p>
            <a:r>
              <a:rPr lang="ru-RU" dirty="0" smtClean="0"/>
              <a:t>Подсолнух </a:t>
            </a:r>
            <a:r>
              <a:rPr lang="en-US" dirty="0" smtClean="0">
                <a:hlinkClick r:id="rId6"/>
              </a:rPr>
              <a:t>http://www.playcast.ru/uploads/2017/06/30/22920258.png</a:t>
            </a:r>
            <a:endParaRPr lang="ru-RU" dirty="0" smtClean="0"/>
          </a:p>
          <a:p>
            <a:r>
              <a:rPr lang="ru-RU" dirty="0" smtClean="0"/>
              <a:t>Лопата </a:t>
            </a:r>
            <a:r>
              <a:rPr lang="en-US" dirty="0" smtClean="0">
                <a:hlinkClick r:id="rId7"/>
              </a:rPr>
              <a:t>http://pngimg.com/uploads/shovel/shovel_PNG7619.png</a:t>
            </a:r>
            <a:endParaRPr lang="ru-RU" dirty="0" smtClean="0"/>
          </a:p>
          <a:p>
            <a:r>
              <a:rPr lang="ru-RU" dirty="0" smtClean="0"/>
              <a:t>Ведро </a:t>
            </a:r>
            <a:r>
              <a:rPr lang="en-US" dirty="0" smtClean="0">
                <a:hlinkClick r:id="rId8"/>
              </a:rPr>
              <a:t>http://domostyle.com.ua/images/201304/1366212612988410788.png</a:t>
            </a:r>
            <a:endParaRPr lang="ru-RU" dirty="0" smtClean="0"/>
          </a:p>
          <a:p>
            <a:r>
              <a:rPr lang="ru-RU" dirty="0" smtClean="0"/>
              <a:t>Ямка в земле </a:t>
            </a:r>
            <a:r>
              <a:rPr lang="en-US" dirty="0" smtClean="0">
                <a:hlinkClick r:id="rId9"/>
              </a:rPr>
              <a:t>http://www.nashgrad.in.ua/wp-content/uploads/2015/12/</a:t>
            </a:r>
            <a:r>
              <a:rPr lang="ru-RU" dirty="0" smtClean="0">
                <a:hlinkClick r:id="rId9"/>
              </a:rPr>
              <a:t>колодец.</a:t>
            </a:r>
            <a:r>
              <a:rPr lang="en-US" dirty="0" smtClean="0">
                <a:hlinkClick r:id="rId9"/>
              </a:rPr>
              <a:t>jpg</a:t>
            </a:r>
            <a:endParaRPr lang="ru-RU" dirty="0" smtClean="0"/>
          </a:p>
          <a:p>
            <a:r>
              <a:rPr lang="ru-RU" dirty="0" smtClean="0"/>
              <a:t>Слайд 14</a:t>
            </a:r>
          </a:p>
          <a:p>
            <a:r>
              <a:rPr lang="ru-RU" dirty="0" smtClean="0"/>
              <a:t>Смайлики </a:t>
            </a:r>
            <a:r>
              <a:rPr lang="en-US" dirty="0" smtClean="0">
                <a:hlinkClick r:id="rId10"/>
              </a:rPr>
              <a:t>http://img0.liveinternet.ru/images/attach/c/2/64/499/64499428_752f9ea229c7.gif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Г</a:t>
            </a:r>
            <a:r>
              <a:rPr lang="en-US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b="1" dirty="0" smtClean="0">
                <a:solidFill>
                  <a:srgbClr val="003300"/>
                </a:solidFill>
              </a:rPr>
              <a:t>в</a:t>
            </a:r>
            <a:r>
              <a:rPr lang="en-US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b="1" dirty="0" err="1" smtClean="0">
                <a:solidFill>
                  <a:srgbClr val="003300"/>
                </a:solidFill>
              </a:rPr>
              <a:t>ри</a:t>
            </a:r>
            <a:r>
              <a:rPr lang="ru-RU" b="1" dirty="0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</a:rPr>
              <a:t>х</a:t>
            </a:r>
            <a:r>
              <a:rPr lang="en-US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b="1" dirty="0" err="1" smtClean="0">
                <a:solidFill>
                  <a:srgbClr val="003300"/>
                </a:solidFill>
              </a:rPr>
              <a:t>р</a:t>
            </a:r>
            <a:r>
              <a:rPr lang="en-US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b="1" dirty="0" err="1" smtClean="0">
                <a:solidFill>
                  <a:srgbClr val="003300"/>
                </a:solidFill>
              </a:rPr>
              <a:t>шо</a:t>
            </a:r>
            <a:r>
              <a:rPr lang="ru-RU" b="1" dirty="0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b="1" dirty="0" smtClean="0">
                <a:solidFill>
                  <a:srgbClr val="003300"/>
                </a:solidFill>
              </a:rPr>
              <a:t> звук К.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259632" y="1340768"/>
            <a:ext cx="6851104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А –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О –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У            	</a:t>
            </a:r>
          </a:p>
          <a:p>
            <a:pPr marL="0" indent="0">
              <a:buNone/>
            </a:pPr>
            <a:r>
              <a:rPr lang="ru-RU" dirty="0" smtClean="0"/>
              <a:t>МЫ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Ш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А		СЕ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>
                <a:cs typeface="Times New Roman"/>
              </a:rPr>
              <a:t>́</a:t>
            </a:r>
            <a:r>
              <a:rPr lang="ru-RU" dirty="0" smtClean="0"/>
              <a:t>МЕЧ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en-US" dirty="0" smtClean="0">
                <a:cs typeface="Times New Roman"/>
              </a:rPr>
              <a:t>Ō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ПТИ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Ч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А		ВЕДЁР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>
                <a:cs typeface="Times New Roman"/>
              </a:rPr>
              <a:t>Ō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Я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М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А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 – О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 – У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 smtClean="0"/>
              <a:t>МЕШО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>
                <a:solidFill>
                  <a:srgbClr val="C00000"/>
                </a:solidFill>
              </a:rPr>
              <a:t>К  </a:t>
            </a:r>
            <a:r>
              <a:rPr lang="ru-RU" dirty="0" smtClean="0"/>
              <a:t>СЕ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МЕЧЕ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endParaRPr lang="ru-RU" dirty="0" smtClean="0"/>
          </a:p>
          <a:p>
            <a:pPr marL="0" indent="0">
              <a:buNone/>
            </a:pPr>
            <a:endParaRPr lang="ru-RU" sz="16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РА –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РО –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РУ 	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РОТ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err="1" smtClean="0">
                <a:solidFill>
                  <a:srgbClr val="003300"/>
                </a:solidFill>
              </a:rPr>
              <a:t>Угада</a:t>
            </a:r>
            <a:r>
              <a:rPr lang="ru-RU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</a:rPr>
              <a:t>й</a:t>
            </a:r>
            <a:r>
              <a:rPr lang="ru-RU" b="1" dirty="0" smtClean="0">
                <a:solidFill>
                  <a:srgbClr val="003300"/>
                </a:solidFill>
              </a:rPr>
              <a:t>, кто там?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4" name="Picture 4" descr="Картинки по запросу крот рисунок 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132856"/>
            <a:ext cx="2306569" cy="3774385"/>
          </a:xfrm>
          <a:prstGeom prst="rect">
            <a:avLst/>
          </a:prstGeom>
          <a:noFill/>
        </p:spPr>
      </p:pic>
      <p:pic>
        <p:nvPicPr>
          <p:cNvPr id="5" name="Picture 6" descr="Картинки по запросу мышка рисунок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068960"/>
            <a:ext cx="4697662" cy="3240360"/>
          </a:xfrm>
          <a:prstGeom prst="rect">
            <a:avLst/>
          </a:prstGeom>
          <a:noFill/>
        </p:spPr>
      </p:pic>
      <p:sp>
        <p:nvSpPr>
          <p:cNvPr id="6" name="Выноска-облако 5"/>
          <p:cNvSpPr>
            <a:spLocks noChangeArrowheads="1"/>
          </p:cNvSpPr>
          <p:nvPr/>
        </p:nvSpPr>
        <p:spPr bwMode="auto">
          <a:xfrm rot="7455606">
            <a:off x="33469" y="3288382"/>
            <a:ext cx="5054790" cy="1971075"/>
          </a:xfrm>
          <a:prstGeom prst="cloudCallout">
            <a:avLst>
              <a:gd name="adj1" fmla="val 45389"/>
              <a:gd name="adj2" fmla="val 12468"/>
            </a:avLst>
          </a:prstGeom>
          <a:solidFill>
            <a:srgbClr val="E2FBFE"/>
          </a:solidFill>
          <a:ln w="10795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altLang="ru-RU" sz="2400" b="1" i="1">
              <a:solidFill>
                <a:srgbClr val="FFFF00"/>
              </a:solidFill>
              <a:latin typeface="Karmen"/>
            </a:endParaRPr>
          </a:p>
        </p:txBody>
      </p:sp>
      <p:sp>
        <p:nvSpPr>
          <p:cNvPr id="7" name="Выноска-облако 6"/>
          <p:cNvSpPr>
            <a:spLocks noChangeArrowheads="1"/>
          </p:cNvSpPr>
          <p:nvPr/>
        </p:nvSpPr>
        <p:spPr bwMode="auto">
          <a:xfrm rot="3526751">
            <a:off x="4340738" y="3634749"/>
            <a:ext cx="3587063" cy="2225414"/>
          </a:xfrm>
          <a:prstGeom prst="cloudCallout">
            <a:avLst>
              <a:gd name="adj1" fmla="val 45389"/>
              <a:gd name="adj2" fmla="val 12468"/>
            </a:avLst>
          </a:prstGeom>
          <a:solidFill>
            <a:srgbClr val="E2FBFE"/>
          </a:solidFill>
          <a:ln w="10795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altLang="ru-RU" sz="2400" b="1" i="1">
              <a:solidFill>
                <a:srgbClr val="FFFF00"/>
              </a:solidFill>
              <a:latin typeface="Karmen"/>
            </a:endParaRPr>
          </a:p>
        </p:txBody>
      </p:sp>
      <p:pic>
        <p:nvPicPr>
          <p:cNvPr id="10" name="Picture 2" descr="D:\фото\школа\учителя\birdie-picture-colo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4824"/>
            <a:ext cx="1252710" cy="8640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>
            <a:spLocks noChangeArrowheads="1"/>
          </p:cNvSpPr>
          <p:nvPr/>
        </p:nvSpPr>
        <p:spPr bwMode="auto">
          <a:xfrm rot="3970527">
            <a:off x="5059263" y="1553359"/>
            <a:ext cx="563127" cy="1117369"/>
          </a:xfrm>
          <a:prstGeom prst="cloudCallout">
            <a:avLst>
              <a:gd name="adj1" fmla="val 45389"/>
              <a:gd name="adj2" fmla="val 12468"/>
            </a:avLst>
          </a:prstGeom>
          <a:solidFill>
            <a:srgbClr val="E2FBFE"/>
          </a:solidFill>
          <a:ln w="10795" algn="ctr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altLang="ru-RU" sz="2400" b="1" i="1">
              <a:solidFill>
                <a:srgbClr val="FFFF00"/>
              </a:solidFill>
              <a:latin typeface="Karme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046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КРОТ </a:t>
            </a:r>
          </a:p>
          <a:p>
            <a:pPr>
              <a:buNone/>
            </a:pPr>
            <a:r>
              <a:rPr lang="ru-RU" dirty="0" smtClean="0"/>
              <a:t>МЫ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ШКА</a:t>
            </a:r>
          </a:p>
          <a:p>
            <a:pPr>
              <a:buNone/>
            </a:pPr>
            <a:r>
              <a:rPr lang="ru-RU" dirty="0" smtClean="0"/>
              <a:t>П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smtClean="0"/>
              <a:t>ДСО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ЛНУХ</a:t>
            </a:r>
          </a:p>
          <a:p>
            <a:pPr>
              <a:buNone/>
            </a:pPr>
            <a:r>
              <a:rPr lang="ru-RU" dirty="0" smtClean="0"/>
              <a:t>ВЕДЁРК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ПТИ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ЧКА</a:t>
            </a:r>
          </a:p>
          <a:p>
            <a:pPr>
              <a:buNone/>
            </a:pPr>
            <a:r>
              <a:rPr lang="ru-RU" dirty="0" smtClean="0"/>
              <a:t>СЕ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МЕЧК</a:t>
            </a:r>
            <a:r>
              <a:rPr lang="en-US" dirty="0" smtClean="0">
                <a:cs typeface="Times New Roman"/>
              </a:rPr>
              <a:t>Ō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Я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МКА	    </a:t>
            </a:r>
          </a:p>
          <a:p>
            <a:pPr>
              <a:buNone/>
            </a:pPr>
            <a:r>
              <a:rPr lang="ru-RU" dirty="0" smtClean="0"/>
              <a:t>ЗЕМЛЯ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</a:p>
          <a:p>
            <a:pPr>
              <a:buNone/>
            </a:pPr>
            <a:r>
              <a:rPr lang="ru-RU" dirty="0" smtClean="0"/>
              <a:t>Л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smtClean="0"/>
              <a:t>ПА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ТА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Картинки по запросу крот рисунок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20688"/>
            <a:ext cx="1144382" cy="1872208"/>
          </a:xfrm>
          <a:prstGeom prst="rect">
            <a:avLst/>
          </a:prstGeom>
          <a:noFill/>
        </p:spPr>
      </p:pic>
      <p:pic>
        <p:nvPicPr>
          <p:cNvPr id="5" name="Picture 6" descr="Картинки по запросу мышка рисунок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12776"/>
            <a:ext cx="1475656" cy="1017880"/>
          </a:xfrm>
          <a:prstGeom prst="rect">
            <a:avLst/>
          </a:prstGeom>
          <a:noFill/>
        </p:spPr>
      </p:pic>
      <p:pic>
        <p:nvPicPr>
          <p:cNvPr id="7" name="Picture 10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844824"/>
            <a:ext cx="2206598" cy="4320480"/>
          </a:xfrm>
          <a:prstGeom prst="rect">
            <a:avLst/>
          </a:prstGeom>
          <a:noFill/>
        </p:spPr>
      </p:pic>
      <p:pic>
        <p:nvPicPr>
          <p:cNvPr id="8" name="Picture 16" descr="Картинки по запросу лопата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2420888"/>
            <a:ext cx="1659657" cy="2016224"/>
          </a:xfrm>
          <a:prstGeom prst="rect">
            <a:avLst/>
          </a:prstGeom>
          <a:noFill/>
        </p:spPr>
      </p:pic>
      <p:pic>
        <p:nvPicPr>
          <p:cNvPr id="9" name="Picture 20" descr="Похожее изображ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140968"/>
            <a:ext cx="1002969" cy="1080120"/>
          </a:xfrm>
          <a:prstGeom prst="rect">
            <a:avLst/>
          </a:prstGeom>
          <a:noFill/>
        </p:spPr>
      </p:pic>
      <p:pic>
        <p:nvPicPr>
          <p:cNvPr id="2" name="Picture 2" descr="D:\фото\школа\учителя\birdie-picture-colo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764704"/>
            <a:ext cx="1252710" cy="864096"/>
          </a:xfrm>
          <a:prstGeom prst="rect">
            <a:avLst/>
          </a:prstGeom>
          <a:noFill/>
        </p:spPr>
      </p:pic>
      <p:pic>
        <p:nvPicPr>
          <p:cNvPr id="1027" name="Picture 3" descr="D:\Работа\МОИ РАБОТЫ\Чтение\1 кл. Мышка и крот\колодец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4725144"/>
            <a:ext cx="1871489" cy="1416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827584" y="476672"/>
            <a:ext cx="7525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Ō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ткро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йте</a:t>
            </a:r>
            <a:r>
              <a:rPr lang="ru-RU" sz="4000" b="1" dirty="0" smtClean="0">
                <a:solidFill>
                  <a:srgbClr val="003300"/>
                </a:solidFill>
                <a:latin typeface="+mj-lt"/>
              </a:rPr>
              <a:t> 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кни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ги</a:t>
            </a:r>
            <a:r>
              <a:rPr lang="ru-RU" sz="4000" b="1" dirty="0" smtClean="0">
                <a:solidFill>
                  <a:srgbClr val="003300"/>
                </a:solidFill>
                <a:latin typeface="+mj-lt"/>
              </a:rPr>
              <a:t> на 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страни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це</a:t>
            </a:r>
            <a:r>
              <a:rPr lang="ru-RU" sz="4000" b="1" dirty="0" smtClean="0">
                <a:solidFill>
                  <a:srgbClr val="003300"/>
                </a:solidFill>
                <a:latin typeface="+mj-lt"/>
              </a:rPr>
              <a:t> 155.</a:t>
            </a:r>
            <a:endParaRPr lang="ru-RU" sz="4000" b="1" dirty="0">
              <a:solidFill>
                <a:srgbClr val="0033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2718" y="1340768"/>
            <a:ext cx="4456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Пр</a:t>
            </a:r>
            <a:r>
              <a:rPr lang="en-US" sz="4000" b="1" dirty="0" smtClean="0">
                <a:solidFill>
                  <a:srgbClr val="003300"/>
                </a:solidFill>
                <a:latin typeface="+mj-lt"/>
                <a:cs typeface="Times New Roman"/>
              </a:rPr>
              <a:t>ō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чита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йте</a:t>
            </a:r>
            <a:r>
              <a:rPr lang="ru-RU" sz="4000" b="1" dirty="0" smtClean="0">
                <a:solidFill>
                  <a:srgbClr val="003300"/>
                </a:solidFill>
                <a:latin typeface="+mj-lt"/>
              </a:rPr>
              <a:t> 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ска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  <a:latin typeface="+mj-lt"/>
              </a:rPr>
              <a:t>зку</a:t>
            </a:r>
            <a:r>
              <a:rPr lang="ru-RU" sz="4000" b="1" dirty="0" smtClean="0">
                <a:solidFill>
                  <a:srgbClr val="003300"/>
                </a:solidFill>
                <a:latin typeface="+mj-lt"/>
              </a:rPr>
              <a:t>.</a:t>
            </a:r>
            <a:endParaRPr lang="ru-RU" sz="4000" b="1" dirty="0">
              <a:solidFill>
                <a:srgbClr val="003300"/>
              </a:solidFill>
              <a:latin typeface="+mj-lt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7639" y="2048654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sz="4000" b="1" dirty="0" smtClean="0">
                <a:solidFill>
                  <a:srgbClr val="003300"/>
                </a:solidFill>
              </a:rPr>
              <a:t> ком </a:t>
            </a:r>
            <a:r>
              <a:rPr lang="ru-RU" sz="4000" b="1" dirty="0" err="1" smtClean="0">
                <a:solidFill>
                  <a:srgbClr val="003300"/>
                </a:solidFill>
              </a:rPr>
              <a:t>ска</a:t>
            </a:r>
            <a:r>
              <a:rPr lang="ru-RU" sz="40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4000" b="1" dirty="0" err="1" smtClean="0">
                <a:solidFill>
                  <a:srgbClr val="003300"/>
                </a:solidFill>
              </a:rPr>
              <a:t>зка</a:t>
            </a:r>
            <a:r>
              <a:rPr lang="ru-RU" sz="4000" b="1" dirty="0" smtClean="0">
                <a:solidFill>
                  <a:srgbClr val="003300"/>
                </a:solidFill>
              </a:rPr>
              <a:t>?</a:t>
            </a:r>
            <a:endParaRPr lang="ru-RU" sz="4000" b="1" dirty="0">
              <a:solidFill>
                <a:srgbClr val="00330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115616" y="3068960"/>
            <a:ext cx="6419056" cy="748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cs typeface="Arial" pitchFamily="34" charset="0"/>
              </a:rPr>
              <a:t>Ска́зка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ō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мы́шке</a:t>
            </a:r>
            <a:r>
              <a:rPr lang="ru-RU" dirty="0" smtClean="0">
                <a:cs typeface="Arial" pitchFamily="34" charset="0"/>
              </a:rPr>
              <a:t>, </a:t>
            </a:r>
            <a:r>
              <a:rPr lang="en-US" dirty="0" smtClean="0">
                <a:cs typeface="Arial" pitchFamily="34" charset="0"/>
              </a:rPr>
              <a:t>ō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кр</a:t>
            </a:r>
            <a:r>
              <a:rPr lang="en-US" dirty="0" smtClean="0">
                <a:cs typeface="Arial" pitchFamily="34" charset="0"/>
              </a:rPr>
              <a:t>ō</a:t>
            </a:r>
            <a:r>
              <a:rPr lang="ru-RU" dirty="0" smtClean="0">
                <a:cs typeface="Arial" pitchFamily="34" charset="0"/>
              </a:rPr>
              <a:t>те́, </a:t>
            </a:r>
            <a:r>
              <a:rPr lang="en-US" dirty="0" smtClean="0">
                <a:cs typeface="Arial" pitchFamily="34" charset="0"/>
              </a:rPr>
              <a:t>ō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пти́чке</a:t>
            </a:r>
            <a:r>
              <a:rPr lang="ru-RU" dirty="0" smtClean="0">
                <a:cs typeface="Arial" pitchFamily="34" charset="0"/>
              </a:rPr>
              <a:t>.</a:t>
            </a:r>
            <a:endParaRPr lang="ru-RU" dirty="0">
              <a:cs typeface="Arial" pitchFamily="34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933056"/>
            <a:ext cx="4772097" cy="2471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3744416" cy="850106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sz="3200" b="1" dirty="0" smtClean="0">
                <a:solidFill>
                  <a:srgbClr val="003300"/>
                </a:solidFill>
              </a:rPr>
              <a:t> чём </a:t>
            </a:r>
            <a:r>
              <a:rPr lang="ru-RU" sz="3200" b="1" dirty="0" err="1" smtClean="0">
                <a:solidFill>
                  <a:srgbClr val="003300"/>
                </a:solidFill>
              </a:rPr>
              <a:t>ска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зка</a:t>
            </a:r>
            <a:r>
              <a:rPr lang="ru-RU" sz="3200" b="1" dirty="0" smtClean="0">
                <a:solidFill>
                  <a:srgbClr val="003300"/>
                </a:solidFill>
              </a:rPr>
              <a:t>?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908720"/>
            <a:ext cx="328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Ска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зка</a:t>
            </a:r>
            <a:r>
              <a:rPr lang="ru-RU" sz="3200" dirty="0" smtClean="0"/>
              <a:t> 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 </a:t>
            </a:r>
            <a:r>
              <a:rPr lang="ru-RU" sz="3200" dirty="0" err="1" smtClean="0"/>
              <a:t>се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мечке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700808"/>
            <a:ext cx="2325986" cy="3227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195736" y="5085184"/>
            <a:ext cx="5112568" cy="64807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3300"/>
                </a:solidFill>
              </a:rPr>
              <a:t>Что нашли</a:t>
            </a:r>
            <a:r>
              <a:rPr lang="ru-RU" b="1" dirty="0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</a:rPr>
              <a:t>мы</a:t>
            </a:r>
            <a:r>
              <a:rPr lang="ru-RU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</a:rPr>
              <a:t>шка</a:t>
            </a:r>
            <a:r>
              <a:rPr lang="ru-RU" b="1" dirty="0" smtClean="0">
                <a:solidFill>
                  <a:srgbClr val="003300"/>
                </a:solidFill>
              </a:rPr>
              <a:t> и крот?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59632" y="5733256"/>
            <a:ext cx="6984776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err="1" smtClean="0"/>
              <a:t>Мы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шка</a:t>
            </a:r>
            <a:r>
              <a:rPr lang="ru-RU" dirty="0" smtClean="0"/>
              <a:t> и крот нашли</a:t>
            </a:r>
            <a:r>
              <a:rPr lang="ru-RU" dirty="0" smtClean="0">
                <a:cs typeface="Times New Roman"/>
              </a:rPr>
              <a:t>́</a:t>
            </a:r>
            <a:r>
              <a:rPr lang="ru-RU" dirty="0" smtClean="0"/>
              <a:t> чёрное </a:t>
            </a:r>
            <a:r>
              <a:rPr lang="ru-RU" dirty="0" err="1" smtClean="0"/>
              <a:t>се</a:t>
            </a:r>
            <a:r>
              <a:rPr lang="ru-RU" dirty="0" err="1" smtClean="0">
                <a:cs typeface="Times New Roman"/>
              </a:rPr>
              <a:t>́</a:t>
            </a:r>
            <a:r>
              <a:rPr lang="ru-RU" dirty="0" err="1" smtClean="0"/>
              <a:t>мечк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Стрелка вправо 7">
            <a:hlinkClick r:id="rId4" action="ppaction://hlinkfile"/>
          </p:cNvPr>
          <p:cNvSpPr/>
          <p:nvPr/>
        </p:nvSpPr>
        <p:spPr>
          <a:xfrm>
            <a:off x="8028384" y="6165304"/>
            <a:ext cx="648072" cy="432048"/>
          </a:xfrm>
          <a:prstGeom prst="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6" grpId="1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3300"/>
                </a:solidFill>
                <a:latin typeface="+mn-lt"/>
                <a:cs typeface="Times New Roman"/>
              </a:rPr>
              <a:t>Ō</a:t>
            </a:r>
            <a:r>
              <a:rPr lang="ru-RU" sz="3200" b="1" dirty="0" smtClean="0">
                <a:solidFill>
                  <a:srgbClr val="003300"/>
                </a:solidFill>
              </a:rPr>
              <a:t> чём </a:t>
            </a:r>
            <a:r>
              <a:rPr lang="ru-RU" sz="3200" b="1" dirty="0" err="1" smtClean="0">
                <a:solidFill>
                  <a:srgbClr val="003300"/>
                </a:solidFill>
              </a:rPr>
              <a:t>ста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ли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</a:rPr>
              <a:t>ду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мать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</a:rPr>
              <a:t>мы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шка</a:t>
            </a:r>
            <a:r>
              <a:rPr lang="ru-RU" sz="3200" b="1" dirty="0" smtClean="0">
                <a:solidFill>
                  <a:srgbClr val="003300"/>
                </a:solidFill>
              </a:rPr>
              <a:t> и крот?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Мы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шка</a:t>
            </a:r>
            <a:r>
              <a:rPr lang="ru-RU" dirty="0" smtClean="0"/>
              <a:t> и крот </a:t>
            </a:r>
            <a:r>
              <a:rPr lang="ru-RU" dirty="0" err="1" smtClean="0"/>
              <a:t>ста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ли</a:t>
            </a:r>
            <a:r>
              <a:rPr lang="ru-RU" dirty="0" smtClean="0"/>
              <a:t> </a:t>
            </a:r>
            <a:r>
              <a:rPr lang="ru-RU" dirty="0" err="1" smtClean="0"/>
              <a:t>ду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мать</a:t>
            </a:r>
            <a:r>
              <a:rPr lang="ru-RU" dirty="0" smtClean="0"/>
              <a:t>, как </a:t>
            </a:r>
            <a:r>
              <a:rPr lang="ru-RU" dirty="0" err="1" smtClean="0"/>
              <a:t>раздели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ть</a:t>
            </a:r>
            <a:r>
              <a:rPr lang="ru-RU" dirty="0" smtClean="0"/>
              <a:t> </a:t>
            </a:r>
            <a:r>
              <a:rPr lang="ru-RU" dirty="0" err="1" smtClean="0"/>
              <a:t>се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/>
              <a:t>мечк</a:t>
            </a:r>
            <a:r>
              <a:rPr lang="en-US" dirty="0" smtClean="0">
                <a:cs typeface="Times New Roman"/>
              </a:rPr>
              <a:t>ō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4904"/>
            <a:ext cx="2639292" cy="3661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76672"/>
            <a:ext cx="2599054" cy="3759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76056" y="2780928"/>
            <a:ext cx="1667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вы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рыл</a:t>
            </a:r>
            <a:r>
              <a:rPr lang="ru-RU" sz="3200" dirty="0" smtClean="0"/>
              <a:t> - </a:t>
            </a:r>
            <a:endParaRPr lang="ru-RU" sz="3200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283968" y="1124744"/>
            <a:ext cx="3816424" cy="64807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3300"/>
                </a:solidFill>
              </a:rPr>
              <a:t>Что </a:t>
            </a:r>
            <a:r>
              <a:rPr lang="ru-RU" b="1" dirty="0" err="1" smtClean="0">
                <a:solidFill>
                  <a:srgbClr val="003300"/>
                </a:solidFill>
              </a:rPr>
              <a:t>сказа</a:t>
            </a:r>
            <a:r>
              <a:rPr lang="ru-RU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</a:rPr>
              <a:t>ла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</a:rPr>
              <a:t>Пти</a:t>
            </a:r>
            <a:r>
              <a:rPr lang="ru-RU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</a:rPr>
              <a:t>чка</a:t>
            </a:r>
            <a:r>
              <a:rPr lang="ru-RU" b="1" dirty="0" smtClean="0">
                <a:solidFill>
                  <a:srgbClr val="003300"/>
                </a:solidFill>
              </a:rPr>
              <a:t>?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283968" y="1916832"/>
            <a:ext cx="381642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rgbClr val="003300"/>
                </a:solidFill>
              </a:rPr>
              <a:t>Что </a:t>
            </a:r>
            <a:r>
              <a:rPr lang="ru-RU" b="1" dirty="0" err="1" smtClean="0">
                <a:solidFill>
                  <a:srgbClr val="003300"/>
                </a:solidFill>
              </a:rPr>
              <a:t>сде</a:t>
            </a:r>
            <a:r>
              <a:rPr lang="ru-RU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</a:rPr>
              <a:t>лал</a:t>
            </a:r>
            <a:r>
              <a:rPr lang="ru-RU" b="1" dirty="0" smtClean="0">
                <a:solidFill>
                  <a:srgbClr val="003300"/>
                </a:solidFill>
              </a:rPr>
              <a:t> Крот?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725144"/>
            <a:ext cx="9080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Крот взял л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па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ту</a:t>
            </a:r>
            <a:r>
              <a:rPr lang="ru-RU" sz="3200" dirty="0" smtClean="0"/>
              <a:t>, 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рыл</a:t>
            </a:r>
            <a:r>
              <a:rPr lang="ru-RU" sz="3200" dirty="0" smtClean="0"/>
              <a:t> </a:t>
            </a:r>
            <a:r>
              <a:rPr lang="ru-RU" sz="3200" dirty="0" err="1" smtClean="0"/>
              <a:t>я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мку</a:t>
            </a:r>
            <a:r>
              <a:rPr lang="ru-RU" sz="3200" dirty="0" smtClean="0"/>
              <a:t> и зак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па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л</a:t>
            </a:r>
            <a:r>
              <a:rPr lang="ru-RU" sz="3200" dirty="0" smtClean="0"/>
              <a:t> </a:t>
            </a:r>
            <a:r>
              <a:rPr lang="ru-RU" sz="3200" dirty="0" err="1" smtClean="0"/>
              <a:t>се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мечк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355976" y="3645024"/>
            <a:ext cx="3922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</a:rPr>
              <a:t>Что </a:t>
            </a:r>
            <a:r>
              <a:rPr lang="ru-RU" sz="3200" b="1" dirty="0" err="1" smtClean="0">
                <a:solidFill>
                  <a:srgbClr val="003300"/>
                </a:solidFill>
              </a:rPr>
              <a:t>сде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лала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</a:rPr>
              <a:t>мы</a:t>
            </a:r>
            <a:r>
              <a:rPr lang="ru-RU" sz="3200" b="1" dirty="0" err="1" smtClean="0">
                <a:solidFill>
                  <a:srgbClr val="003300"/>
                </a:solidFill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шка</a:t>
            </a:r>
            <a:r>
              <a:rPr lang="ru-RU" sz="3200" b="1" dirty="0" smtClean="0">
                <a:solidFill>
                  <a:srgbClr val="003300"/>
                </a:solidFill>
              </a:rPr>
              <a:t>?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517232"/>
            <a:ext cx="73299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Мы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шка</a:t>
            </a:r>
            <a:r>
              <a:rPr lang="ru-RU" sz="3200" dirty="0" smtClean="0"/>
              <a:t> взяла</a:t>
            </a:r>
            <a:r>
              <a:rPr lang="ru-RU" sz="3200" dirty="0" smtClean="0">
                <a:cs typeface="Times New Roman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ведёрк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 и </a:t>
            </a:r>
            <a:r>
              <a:rPr lang="ru-RU" sz="3200" dirty="0" err="1" smtClean="0"/>
              <a:t>п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лила</a:t>
            </a:r>
            <a:r>
              <a:rPr lang="ru-RU" sz="3200" dirty="0" smtClean="0">
                <a:cs typeface="Times New Roman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зе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млю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2780928"/>
            <a:ext cx="144016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сде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лал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8002E-6 L -0.36233 0.2826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14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uild="p"/>
      <p:bldP spid="7" grpId="0"/>
      <p:bldP spid="7" grpId="1"/>
      <p:bldP spid="8" grpId="0"/>
      <p:bldP spid="9" grpId="0"/>
      <p:bldP spid="10" grpId="0"/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+Фоны, рамки\Фоны для презентаций1\3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32656"/>
            <a:ext cx="1497224" cy="1976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76872"/>
            <a:ext cx="5561617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707904" y="1196752"/>
            <a:ext cx="4055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</a:rPr>
              <a:t>Что </a:t>
            </a:r>
            <a:r>
              <a:rPr lang="ru-RU" sz="3200" b="1" dirty="0" err="1" smtClean="0">
                <a:solidFill>
                  <a:srgbClr val="003300"/>
                </a:solidFill>
              </a:rPr>
              <a:t>вы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́</a:t>
            </a:r>
            <a:r>
              <a:rPr lang="ru-RU" sz="3200" b="1" dirty="0" err="1" smtClean="0">
                <a:solidFill>
                  <a:srgbClr val="003300"/>
                </a:solidFill>
              </a:rPr>
              <a:t>р</a:t>
            </a:r>
            <a:r>
              <a:rPr lang="en-US" sz="3200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sz="3200" b="1" dirty="0" smtClean="0">
                <a:solidFill>
                  <a:srgbClr val="003300"/>
                </a:solidFill>
              </a:rPr>
              <a:t>сл</a:t>
            </a:r>
            <a:r>
              <a:rPr lang="en-US" sz="3200" b="1" dirty="0" smtClean="0">
                <a:solidFill>
                  <a:srgbClr val="003300"/>
                </a:solidFill>
                <a:cs typeface="Times New Roman"/>
              </a:rPr>
              <a:t>ō</a:t>
            </a:r>
            <a:r>
              <a:rPr lang="ru-RU" sz="32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err="1" smtClean="0">
                <a:solidFill>
                  <a:srgbClr val="003300"/>
                </a:solidFill>
                <a:cs typeface="Times New Roman"/>
              </a:rPr>
              <a:t>о́</a:t>
            </a:r>
            <a:r>
              <a:rPr lang="ru-RU" sz="3200" b="1" dirty="0" err="1" smtClean="0">
                <a:solidFill>
                  <a:srgbClr val="003300"/>
                </a:solidFill>
              </a:rPr>
              <a:t>сенью</a:t>
            </a:r>
            <a:r>
              <a:rPr lang="ru-RU" sz="3200" b="1" dirty="0" smtClean="0">
                <a:solidFill>
                  <a:srgbClr val="003300"/>
                </a:solidFill>
              </a:rPr>
              <a:t>?</a:t>
            </a:r>
            <a:endParaRPr lang="ru-RU" sz="3200" b="1" dirty="0">
              <a:solidFill>
                <a:srgbClr val="00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5301208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cs typeface="Times New Roman"/>
              </a:rPr>
              <a:t>О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сенью</a:t>
            </a:r>
            <a:r>
              <a:rPr lang="ru-RU" sz="3200" dirty="0" smtClean="0"/>
              <a:t>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р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с б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льшо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п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err="1" smtClean="0"/>
              <a:t>дсо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лнух</a:t>
            </a:r>
            <a:r>
              <a:rPr lang="ru-RU" sz="3200" dirty="0" smtClean="0"/>
              <a:t>. </a:t>
            </a:r>
          </a:p>
          <a:p>
            <a:r>
              <a:rPr lang="ru-RU" sz="3200" dirty="0" err="1" smtClean="0"/>
              <a:t>Бы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 </a:t>
            </a:r>
            <a:r>
              <a:rPr lang="ru-RU" sz="3200" dirty="0" err="1" smtClean="0"/>
              <a:t>мно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г</a:t>
            </a:r>
            <a:r>
              <a:rPr lang="en-US" sz="3200" dirty="0" smtClean="0">
                <a:cs typeface="Times New Roman"/>
              </a:rPr>
              <a:t>ō</a:t>
            </a:r>
            <a:r>
              <a:rPr lang="ru-RU" sz="3200" dirty="0" smtClean="0"/>
              <a:t> чёрных </a:t>
            </a:r>
            <a:r>
              <a:rPr lang="ru-RU" sz="3200" dirty="0" err="1" smtClean="0"/>
              <a:t>се</a:t>
            </a:r>
            <a:r>
              <a:rPr lang="ru-RU" sz="3200" dirty="0" err="1" smtClean="0">
                <a:cs typeface="Times New Roman"/>
              </a:rPr>
              <a:t>́</a:t>
            </a:r>
            <a:r>
              <a:rPr lang="ru-RU" sz="3200" dirty="0" err="1" smtClean="0"/>
              <a:t>мечек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367</Words>
  <Application>Microsoft Office PowerPoint</Application>
  <PresentationFormat>Экран (4:3)</PresentationFormat>
  <Paragraphs>89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Гōвōри́ хōрōшо́ звук К.</vt:lpstr>
      <vt:lpstr>Угада́й, кто там?</vt:lpstr>
      <vt:lpstr>Слайд 4</vt:lpstr>
      <vt:lpstr>Ō ком ска́зка?</vt:lpstr>
      <vt:lpstr>Ō чём ска́зка?</vt:lpstr>
      <vt:lpstr>Ō чём ста́ли ду́мать мы́шка и крот?</vt:lpstr>
      <vt:lpstr>Слайд 8</vt:lpstr>
      <vt:lpstr>Слайд 9</vt:lpstr>
      <vt:lpstr>Слайд 10</vt:lpstr>
      <vt:lpstr>Слайд 11</vt:lpstr>
      <vt:lpstr>Дōма́шнее зада́ние.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59</cp:revision>
  <dcterms:created xsi:type="dcterms:W3CDTF">2017-04-27T08:49:40Z</dcterms:created>
  <dcterms:modified xsi:type="dcterms:W3CDTF">2017-09-27T12:53:38Z</dcterms:modified>
</cp:coreProperties>
</file>