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0" r:id="rId1"/>
  </p:sldMasterIdLst>
  <p:sldIdLst>
    <p:sldId id="256" r:id="rId2"/>
    <p:sldId id="281" r:id="rId3"/>
    <p:sldId id="257" r:id="rId4"/>
    <p:sldId id="305" r:id="rId5"/>
    <p:sldId id="263" r:id="rId6"/>
    <p:sldId id="258" r:id="rId7"/>
    <p:sldId id="282" r:id="rId8"/>
    <p:sldId id="259" r:id="rId9"/>
    <p:sldId id="262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90" r:id="rId25"/>
    <p:sldId id="278" r:id="rId26"/>
    <p:sldId id="279" r:id="rId27"/>
    <p:sldId id="299" r:id="rId28"/>
    <p:sldId id="284" r:id="rId29"/>
    <p:sldId id="285" r:id="rId30"/>
    <p:sldId id="286" r:id="rId31"/>
    <p:sldId id="287" r:id="rId32"/>
    <p:sldId id="288" r:id="rId33"/>
    <p:sldId id="291" r:id="rId34"/>
    <p:sldId id="292" r:id="rId35"/>
    <p:sldId id="311" r:id="rId36"/>
    <p:sldId id="294" r:id="rId37"/>
    <p:sldId id="295" r:id="rId38"/>
    <p:sldId id="289" r:id="rId39"/>
    <p:sldId id="296" r:id="rId40"/>
    <p:sldId id="297" r:id="rId41"/>
    <p:sldId id="298" r:id="rId42"/>
    <p:sldId id="300" r:id="rId43"/>
    <p:sldId id="301" r:id="rId44"/>
    <p:sldId id="302" r:id="rId45"/>
    <p:sldId id="303" r:id="rId46"/>
    <p:sldId id="304" r:id="rId47"/>
    <p:sldId id="306" r:id="rId48"/>
    <p:sldId id="307" r:id="rId49"/>
    <p:sldId id="308" r:id="rId50"/>
    <p:sldId id="309" r:id="rId51"/>
    <p:sldId id="310" r:id="rId52"/>
    <p:sldId id="283" r:id="rId53"/>
    <p:sldId id="312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64" autoAdjust="0"/>
    <p:restoredTop sz="94660"/>
  </p:normalViewPr>
  <p:slideViewPr>
    <p:cSldViewPr>
      <p:cViewPr varScale="1">
        <p:scale>
          <a:sx n="91" d="100"/>
          <a:sy n="91" d="100"/>
        </p:scale>
        <p:origin x="1170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DE8542-B106-4F88-AFBD-84ABB6E870A4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79E9564-057F-4174-A4AC-AB5868DD1420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600" dirty="0" smtClean="0">
              <a:latin typeface="Times New Roman" pitchFamily="18" charset="0"/>
              <a:cs typeface="Times New Roman" pitchFamily="18" charset="0"/>
            </a:rPr>
            <a:t>Вариант 1</a:t>
          </a:r>
          <a:endParaRPr lang="ru-RU" sz="3600" dirty="0">
            <a:latin typeface="Times New Roman" pitchFamily="18" charset="0"/>
            <a:cs typeface="Times New Roman" pitchFamily="18" charset="0"/>
          </a:endParaRPr>
        </a:p>
      </dgm:t>
    </dgm:pt>
    <dgm:pt modelId="{9345E5BA-45DB-4138-97D3-C4F038A47A0C}" type="parTrans" cxnId="{82A083DF-A081-4B14-82FC-04EFEEBB4750}">
      <dgm:prSet/>
      <dgm:spPr/>
      <dgm:t>
        <a:bodyPr/>
        <a:lstStyle/>
        <a:p>
          <a:endParaRPr lang="ru-RU"/>
        </a:p>
      </dgm:t>
    </dgm:pt>
    <dgm:pt modelId="{FBF5D573-195B-4F98-BC53-04737562129A}" type="sibTrans" cxnId="{82A083DF-A081-4B14-82FC-04EFEEBB4750}">
      <dgm:prSet/>
      <dgm:spPr/>
      <dgm:t>
        <a:bodyPr/>
        <a:lstStyle/>
        <a:p>
          <a:endParaRPr lang="ru-RU"/>
        </a:p>
      </dgm:t>
    </dgm:pt>
    <dgm:pt modelId="{5A660369-F9F7-4975-8151-A84FA46D54BE}">
      <dgm:prSet phldrT="[Текст]" custT="1"/>
      <dgm:spPr/>
      <dgm:t>
        <a:bodyPr/>
        <a:lstStyle/>
        <a:p>
          <a:r>
            <a:rPr lang="ru-RU" sz="2800" dirty="0" smtClean="0">
              <a:solidFill>
                <a:srgbClr val="1F95B1"/>
              </a:solidFill>
              <a:latin typeface="Times New Roman" pitchFamily="18" charset="0"/>
              <a:cs typeface="Times New Roman" pitchFamily="18" charset="0"/>
            </a:rPr>
            <a:t>Предназначен для детей с легкой степенью  умственной отсталости</a:t>
          </a:r>
          <a:endParaRPr lang="ru-RU" sz="2800" dirty="0">
            <a:solidFill>
              <a:srgbClr val="1F95B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8E5791F-012C-4086-80AC-5D40F9867F36}" type="parTrans" cxnId="{B5B77EFB-5B51-48D7-9D0A-CB6A02E02905}">
      <dgm:prSet/>
      <dgm:spPr/>
      <dgm:t>
        <a:bodyPr/>
        <a:lstStyle/>
        <a:p>
          <a:endParaRPr lang="ru-RU"/>
        </a:p>
      </dgm:t>
    </dgm:pt>
    <dgm:pt modelId="{FA3FB7C5-A210-472A-9EF6-33C8A8116888}" type="sibTrans" cxnId="{B5B77EFB-5B51-48D7-9D0A-CB6A02E02905}">
      <dgm:prSet/>
      <dgm:spPr/>
      <dgm:t>
        <a:bodyPr/>
        <a:lstStyle/>
        <a:p>
          <a:endParaRPr lang="ru-RU"/>
        </a:p>
      </dgm:t>
    </dgm:pt>
    <dgm:pt modelId="{20A2E938-4B49-4C57-9D97-514B288772C3}">
      <dgm:prSet phldrT="[Текст]"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3600" dirty="0" smtClean="0">
              <a:latin typeface="Times New Roman" pitchFamily="18" charset="0"/>
              <a:cs typeface="Times New Roman" pitchFamily="18" charset="0"/>
            </a:rPr>
            <a:t>Вариант 2</a:t>
          </a:r>
          <a:endParaRPr lang="ru-RU" sz="3600" dirty="0">
            <a:latin typeface="Times New Roman" pitchFamily="18" charset="0"/>
            <a:cs typeface="Times New Roman" pitchFamily="18" charset="0"/>
          </a:endParaRPr>
        </a:p>
      </dgm:t>
    </dgm:pt>
    <dgm:pt modelId="{F9C8B71B-7173-49DF-8A58-055B90F918EB}" type="parTrans" cxnId="{81C3B27A-A304-418F-A321-B98D0E869057}">
      <dgm:prSet/>
      <dgm:spPr/>
      <dgm:t>
        <a:bodyPr/>
        <a:lstStyle/>
        <a:p>
          <a:endParaRPr lang="ru-RU"/>
        </a:p>
      </dgm:t>
    </dgm:pt>
    <dgm:pt modelId="{E5643556-7A0B-4A44-AC9D-F01F4434454E}" type="sibTrans" cxnId="{81C3B27A-A304-418F-A321-B98D0E869057}">
      <dgm:prSet/>
      <dgm:spPr/>
      <dgm:t>
        <a:bodyPr/>
        <a:lstStyle/>
        <a:p>
          <a:endParaRPr lang="ru-RU"/>
        </a:p>
      </dgm:t>
    </dgm:pt>
    <dgm:pt modelId="{30492632-69DC-4B2B-9E6C-D43D03EFF0C4}">
      <dgm:prSet phldrT="[Текст]" custT="1"/>
      <dgm:spPr/>
      <dgm:t>
        <a:bodyPr/>
        <a:lstStyle/>
        <a:p>
          <a:r>
            <a:rPr lang="ru-RU" sz="3200" dirty="0" smtClean="0">
              <a:solidFill>
                <a:srgbClr val="2B6BA5"/>
              </a:solidFill>
              <a:latin typeface="Times New Roman" pitchFamily="18" charset="0"/>
              <a:cs typeface="Times New Roman" pitchFamily="18" charset="0"/>
            </a:rPr>
            <a:t>Предназначен для детей с ТМНР</a:t>
          </a:r>
          <a:endParaRPr lang="ru-RU" sz="3200" dirty="0">
            <a:solidFill>
              <a:srgbClr val="2B6BA5"/>
            </a:solidFill>
            <a:latin typeface="Times New Roman" pitchFamily="18" charset="0"/>
            <a:cs typeface="Times New Roman" pitchFamily="18" charset="0"/>
          </a:endParaRPr>
        </a:p>
      </dgm:t>
    </dgm:pt>
    <dgm:pt modelId="{6CA26475-BF2A-4E1B-893F-BC729168C955}" type="parTrans" cxnId="{1D8A2AD0-7C9D-4FF8-B6A6-053792734113}">
      <dgm:prSet/>
      <dgm:spPr/>
      <dgm:t>
        <a:bodyPr/>
        <a:lstStyle/>
        <a:p>
          <a:endParaRPr lang="ru-RU"/>
        </a:p>
      </dgm:t>
    </dgm:pt>
    <dgm:pt modelId="{169AC397-7369-4D88-8FAE-16C80B5B39D6}" type="sibTrans" cxnId="{1D8A2AD0-7C9D-4FF8-B6A6-053792734113}">
      <dgm:prSet/>
      <dgm:spPr/>
      <dgm:t>
        <a:bodyPr/>
        <a:lstStyle/>
        <a:p>
          <a:endParaRPr lang="ru-RU"/>
        </a:p>
      </dgm:t>
    </dgm:pt>
    <dgm:pt modelId="{7C146ED3-4415-4AA1-AB7D-A06CFDDD1A02}" type="pres">
      <dgm:prSet presAssocID="{B0DE8542-B106-4F88-AFBD-84ABB6E870A4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EA469E4-C034-4EFD-8E75-D81846B0A825}" type="pres">
      <dgm:prSet presAssocID="{579E9564-057F-4174-A4AC-AB5868DD1420}" presName="linNode" presStyleCnt="0"/>
      <dgm:spPr/>
    </dgm:pt>
    <dgm:pt modelId="{676A12FF-870E-4515-A0CA-1D0722C03E61}" type="pres">
      <dgm:prSet presAssocID="{579E9564-057F-4174-A4AC-AB5868DD1420}" presName="parentShp" presStyleLbl="node1" presStyleIdx="0" presStyleCnt="2" custScaleX="900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2C4201-C67D-4D09-AE2F-D9D75B672C4C}" type="pres">
      <dgm:prSet presAssocID="{579E9564-057F-4174-A4AC-AB5868DD1420}" presName="childShp" presStyleLbl="bgAccFollowNode1" presStyleIdx="0" presStyleCnt="2" custScaleX="1185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9FC665-4EAF-4EF5-B7DF-591EAFB3C7F5}" type="pres">
      <dgm:prSet presAssocID="{FBF5D573-195B-4F98-BC53-04737562129A}" presName="spacing" presStyleCnt="0"/>
      <dgm:spPr/>
    </dgm:pt>
    <dgm:pt modelId="{9D7D58D8-D134-46B6-AF65-557C696F7759}" type="pres">
      <dgm:prSet presAssocID="{20A2E938-4B49-4C57-9D97-514B288772C3}" presName="linNode" presStyleCnt="0"/>
      <dgm:spPr/>
    </dgm:pt>
    <dgm:pt modelId="{1FFC901E-B233-4B52-BF8D-AF3D0EA40286}" type="pres">
      <dgm:prSet presAssocID="{20A2E938-4B49-4C57-9D97-514B288772C3}" presName="parentShp" presStyleLbl="node1" presStyleIdx="1" presStyleCnt="2" custScaleX="86754" custScaleY="94600" custLinFactNeighborX="-7234" custLinFactNeighborY="-33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374CBA-C349-42C8-B369-F72FD12A4850}" type="pres">
      <dgm:prSet presAssocID="{20A2E938-4B49-4C57-9D97-514B288772C3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63A1A7F-A39E-404E-85C6-BE2AD810A207}" type="presOf" srcId="{20A2E938-4B49-4C57-9D97-514B288772C3}" destId="{1FFC901E-B233-4B52-BF8D-AF3D0EA40286}" srcOrd="0" destOrd="0" presId="urn:microsoft.com/office/officeart/2005/8/layout/vList6"/>
    <dgm:cxn modelId="{E19B9F04-5EF9-4755-B6D7-A713392EF70D}" type="presOf" srcId="{B0DE8542-B106-4F88-AFBD-84ABB6E870A4}" destId="{7C146ED3-4415-4AA1-AB7D-A06CFDDD1A02}" srcOrd="0" destOrd="0" presId="urn:microsoft.com/office/officeart/2005/8/layout/vList6"/>
    <dgm:cxn modelId="{4CA5EEDF-F0C8-4602-BBA9-DBA78DF47A45}" type="presOf" srcId="{579E9564-057F-4174-A4AC-AB5868DD1420}" destId="{676A12FF-870E-4515-A0CA-1D0722C03E61}" srcOrd="0" destOrd="0" presId="urn:microsoft.com/office/officeart/2005/8/layout/vList6"/>
    <dgm:cxn modelId="{1D8A2AD0-7C9D-4FF8-B6A6-053792734113}" srcId="{20A2E938-4B49-4C57-9D97-514B288772C3}" destId="{30492632-69DC-4B2B-9E6C-D43D03EFF0C4}" srcOrd="0" destOrd="0" parTransId="{6CA26475-BF2A-4E1B-893F-BC729168C955}" sibTransId="{169AC397-7369-4D88-8FAE-16C80B5B39D6}"/>
    <dgm:cxn modelId="{B5B77EFB-5B51-48D7-9D0A-CB6A02E02905}" srcId="{579E9564-057F-4174-A4AC-AB5868DD1420}" destId="{5A660369-F9F7-4975-8151-A84FA46D54BE}" srcOrd="0" destOrd="0" parTransId="{38E5791F-012C-4086-80AC-5D40F9867F36}" sibTransId="{FA3FB7C5-A210-472A-9EF6-33C8A8116888}"/>
    <dgm:cxn modelId="{4BA2FE3B-4A85-4256-8CC8-7142D31DD292}" type="presOf" srcId="{5A660369-F9F7-4975-8151-A84FA46D54BE}" destId="{F52C4201-C67D-4D09-AE2F-D9D75B672C4C}" srcOrd="0" destOrd="0" presId="urn:microsoft.com/office/officeart/2005/8/layout/vList6"/>
    <dgm:cxn modelId="{81C3B27A-A304-418F-A321-B98D0E869057}" srcId="{B0DE8542-B106-4F88-AFBD-84ABB6E870A4}" destId="{20A2E938-4B49-4C57-9D97-514B288772C3}" srcOrd="1" destOrd="0" parTransId="{F9C8B71B-7173-49DF-8A58-055B90F918EB}" sibTransId="{E5643556-7A0B-4A44-AC9D-F01F4434454E}"/>
    <dgm:cxn modelId="{82A083DF-A081-4B14-82FC-04EFEEBB4750}" srcId="{B0DE8542-B106-4F88-AFBD-84ABB6E870A4}" destId="{579E9564-057F-4174-A4AC-AB5868DD1420}" srcOrd="0" destOrd="0" parTransId="{9345E5BA-45DB-4138-97D3-C4F038A47A0C}" sibTransId="{FBF5D573-195B-4F98-BC53-04737562129A}"/>
    <dgm:cxn modelId="{EFE5ACD7-38CE-4282-AF8D-18F835201F70}" type="presOf" srcId="{30492632-69DC-4B2B-9E6C-D43D03EFF0C4}" destId="{0B374CBA-C349-42C8-B369-F72FD12A4850}" srcOrd="0" destOrd="0" presId="urn:microsoft.com/office/officeart/2005/8/layout/vList6"/>
    <dgm:cxn modelId="{3C263DC0-C25C-413F-99EE-8C89193CE404}" type="presParOf" srcId="{7C146ED3-4415-4AA1-AB7D-A06CFDDD1A02}" destId="{2EA469E4-C034-4EFD-8E75-D81846B0A825}" srcOrd="0" destOrd="0" presId="urn:microsoft.com/office/officeart/2005/8/layout/vList6"/>
    <dgm:cxn modelId="{32432B11-6EDE-4E6D-B9AA-3C2ABA8E6CA2}" type="presParOf" srcId="{2EA469E4-C034-4EFD-8E75-D81846B0A825}" destId="{676A12FF-870E-4515-A0CA-1D0722C03E61}" srcOrd="0" destOrd="0" presId="urn:microsoft.com/office/officeart/2005/8/layout/vList6"/>
    <dgm:cxn modelId="{A3ABC207-3B5D-4FE1-964F-84DB19AB0F55}" type="presParOf" srcId="{2EA469E4-C034-4EFD-8E75-D81846B0A825}" destId="{F52C4201-C67D-4D09-AE2F-D9D75B672C4C}" srcOrd="1" destOrd="0" presId="urn:microsoft.com/office/officeart/2005/8/layout/vList6"/>
    <dgm:cxn modelId="{EBBCF447-EBA7-4EFC-A225-26C5A8E76971}" type="presParOf" srcId="{7C146ED3-4415-4AA1-AB7D-A06CFDDD1A02}" destId="{C59FC665-4EAF-4EF5-B7DF-591EAFB3C7F5}" srcOrd="1" destOrd="0" presId="urn:microsoft.com/office/officeart/2005/8/layout/vList6"/>
    <dgm:cxn modelId="{32EC4F9A-DE1D-4B86-8216-33D96B7F375A}" type="presParOf" srcId="{7C146ED3-4415-4AA1-AB7D-A06CFDDD1A02}" destId="{9D7D58D8-D134-46B6-AF65-557C696F7759}" srcOrd="2" destOrd="0" presId="urn:microsoft.com/office/officeart/2005/8/layout/vList6"/>
    <dgm:cxn modelId="{18DC1EF5-34DD-4D90-B515-3D2A5BA6670B}" type="presParOf" srcId="{9D7D58D8-D134-46B6-AF65-557C696F7759}" destId="{1FFC901E-B233-4B52-BF8D-AF3D0EA40286}" srcOrd="0" destOrd="0" presId="urn:microsoft.com/office/officeart/2005/8/layout/vList6"/>
    <dgm:cxn modelId="{4E1004AE-064E-4C04-8100-8212652EB211}" type="presParOf" srcId="{9D7D58D8-D134-46B6-AF65-557C696F7759}" destId="{0B374CBA-C349-42C8-B369-F72FD12A4850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BAE4BC5-5826-476E-8FA5-5F3350D2A912}" type="doc">
      <dgm:prSet loTypeId="urn:microsoft.com/office/officeart/2005/8/layout/cycle7" loCatId="cycle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21A26BCD-F526-4903-AD49-BDB77BC6942A}">
      <dgm:prSet phldrT="[Текст]" custT="1"/>
      <dgm:spPr>
        <a:solidFill>
          <a:srgbClr val="FFFF00"/>
        </a:solidFill>
      </dgm:spPr>
      <dgm:t>
        <a:bodyPr/>
        <a:lstStyle/>
        <a:p>
          <a:r>
            <a:rPr lang="ru-RU" sz="4000" dirty="0" smtClean="0">
              <a:latin typeface="Times New Roman" pitchFamily="18" charset="0"/>
              <a:cs typeface="Times New Roman" pitchFamily="18" charset="0"/>
            </a:rPr>
            <a:t>Основа АООП (вариант1)</a:t>
          </a:r>
          <a:endParaRPr lang="ru-RU" sz="4000" dirty="0">
            <a:latin typeface="Times New Roman" pitchFamily="18" charset="0"/>
            <a:cs typeface="Times New Roman" pitchFamily="18" charset="0"/>
          </a:endParaRPr>
        </a:p>
      </dgm:t>
    </dgm:pt>
    <dgm:pt modelId="{C0486B61-D4EF-451E-820E-A5A278F46C1B}" type="parTrans" cxnId="{7B325BA4-8DB9-49A2-8374-95ED1D8F6FDF}">
      <dgm:prSet/>
      <dgm:spPr/>
      <dgm:t>
        <a:bodyPr/>
        <a:lstStyle/>
        <a:p>
          <a:endParaRPr lang="ru-RU"/>
        </a:p>
      </dgm:t>
    </dgm:pt>
    <dgm:pt modelId="{55E1DEFF-9BFB-47A1-9A70-5DC15B01D718}" type="sibTrans" cxnId="{7B325BA4-8DB9-49A2-8374-95ED1D8F6FDF}">
      <dgm:prSet/>
      <dgm:spPr/>
      <dgm:t>
        <a:bodyPr/>
        <a:lstStyle/>
        <a:p>
          <a:endParaRPr lang="ru-RU"/>
        </a:p>
      </dgm:t>
    </dgm:pt>
    <dgm:pt modelId="{FAFFF997-3E75-41EB-AB0C-3E0AC818FAF6}">
      <dgm:prSet phldrT="[Текст]" custT="1"/>
      <dgm:spPr/>
      <dgm:t>
        <a:bodyPr/>
        <a:lstStyle/>
        <a:p>
          <a:r>
            <a:rPr lang="ru-RU" sz="2800" smtClean="0">
              <a:latin typeface="Times New Roman" pitchFamily="18" charset="0"/>
              <a:cs typeface="Times New Roman" pitchFamily="18" charset="0"/>
            </a:rPr>
            <a:t>Дифференцированный подход</a:t>
          </a:r>
          <a:endParaRPr lang="ru-RU" sz="2800" dirty="0">
            <a:latin typeface="Times New Roman" pitchFamily="18" charset="0"/>
            <a:cs typeface="Times New Roman" pitchFamily="18" charset="0"/>
          </a:endParaRPr>
        </a:p>
      </dgm:t>
    </dgm:pt>
    <dgm:pt modelId="{F9FAFE45-F8B7-407D-A26D-877C5B9FD7D6}" type="parTrans" cxnId="{CA28A993-C493-4018-980D-63E4647138B1}">
      <dgm:prSet/>
      <dgm:spPr/>
      <dgm:t>
        <a:bodyPr/>
        <a:lstStyle/>
        <a:p>
          <a:endParaRPr lang="ru-RU"/>
        </a:p>
      </dgm:t>
    </dgm:pt>
    <dgm:pt modelId="{61033902-B55A-4BC4-BA2D-5DF9CE399598}" type="sibTrans" cxnId="{CA28A993-C493-4018-980D-63E4647138B1}">
      <dgm:prSet/>
      <dgm:spPr/>
      <dgm:t>
        <a:bodyPr/>
        <a:lstStyle/>
        <a:p>
          <a:endParaRPr lang="ru-RU"/>
        </a:p>
      </dgm:t>
    </dgm:pt>
    <dgm:pt modelId="{5543747F-14AD-440D-9280-1A5758EC69A7}">
      <dgm:prSet phldrT="[Текст]" custT="1"/>
      <dgm:spPr/>
      <dgm:t>
        <a:bodyPr/>
        <a:lstStyle/>
        <a:p>
          <a:r>
            <a:rPr lang="ru-RU" sz="2800" smtClean="0">
              <a:latin typeface="Times New Roman" pitchFamily="18" charset="0"/>
              <a:cs typeface="Times New Roman" pitchFamily="18" charset="0"/>
            </a:rPr>
            <a:t>Деятельностный подход</a:t>
          </a:r>
          <a:endParaRPr lang="ru-RU" sz="2800" dirty="0">
            <a:latin typeface="Times New Roman" pitchFamily="18" charset="0"/>
            <a:cs typeface="Times New Roman" pitchFamily="18" charset="0"/>
          </a:endParaRPr>
        </a:p>
      </dgm:t>
    </dgm:pt>
    <dgm:pt modelId="{59D5D200-24E5-419E-BE9B-8A3B44C3D531}" type="parTrans" cxnId="{C334CD0A-DD14-4739-A60E-9A4441BFDCFF}">
      <dgm:prSet/>
      <dgm:spPr/>
      <dgm:t>
        <a:bodyPr/>
        <a:lstStyle/>
        <a:p>
          <a:endParaRPr lang="ru-RU"/>
        </a:p>
      </dgm:t>
    </dgm:pt>
    <dgm:pt modelId="{2EADD5AB-3781-4CDE-8F95-B61347EBB01C}" type="sibTrans" cxnId="{C334CD0A-DD14-4739-A60E-9A4441BFDCFF}">
      <dgm:prSet/>
      <dgm:spPr/>
      <dgm:t>
        <a:bodyPr/>
        <a:lstStyle/>
        <a:p>
          <a:endParaRPr lang="ru-RU"/>
        </a:p>
      </dgm:t>
    </dgm:pt>
    <dgm:pt modelId="{2A37B9ED-EAEB-4526-97C0-1C383FCD40E1}" type="pres">
      <dgm:prSet presAssocID="{BBAE4BC5-5826-476E-8FA5-5F3350D2A91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114FF18-974C-4253-96AE-BD871D146480}" type="pres">
      <dgm:prSet presAssocID="{21A26BCD-F526-4903-AD49-BDB77BC6942A}" presName="node" presStyleLbl="node1" presStyleIdx="0" presStyleCnt="3" custScaleX="217374" custScaleY="646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539998-CBC2-4213-8F1B-A82B2B969759}" type="pres">
      <dgm:prSet presAssocID="{55E1DEFF-9BFB-47A1-9A70-5DC15B01D718}" presName="sibTrans" presStyleLbl="sibTrans2D1" presStyleIdx="0" presStyleCnt="3" custScaleX="154860" custLinFactX="6835" custLinFactNeighborX="100000" custLinFactNeighborY="2548"/>
      <dgm:spPr/>
      <dgm:t>
        <a:bodyPr/>
        <a:lstStyle/>
        <a:p>
          <a:endParaRPr lang="ru-RU"/>
        </a:p>
      </dgm:t>
    </dgm:pt>
    <dgm:pt modelId="{A43A7F9C-3C52-489A-9E74-02539D5991FA}" type="pres">
      <dgm:prSet presAssocID="{55E1DEFF-9BFB-47A1-9A70-5DC15B01D718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4AD258D2-5FAA-4DF2-9188-91E00A1CBE98}" type="pres">
      <dgm:prSet presAssocID="{FAFFF997-3E75-41EB-AB0C-3E0AC818FAF6}" presName="node" presStyleLbl="node1" presStyleIdx="1" presStyleCnt="3" custScaleX="110883" custRadScaleRad="90858" custRadScaleInc="-107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2B5743-CBA0-4A35-9CAE-0BB6BEBC0275}" type="pres">
      <dgm:prSet presAssocID="{61033902-B55A-4BC4-BA2D-5DF9CE399598}" presName="sibTrans" presStyleLbl="sibTrans2D1" presStyleIdx="1" presStyleCnt="3"/>
      <dgm:spPr/>
      <dgm:t>
        <a:bodyPr/>
        <a:lstStyle/>
        <a:p>
          <a:endParaRPr lang="ru-RU"/>
        </a:p>
      </dgm:t>
    </dgm:pt>
    <dgm:pt modelId="{5D4F3C23-A43F-4C6F-B142-9CB33AD72AF9}" type="pres">
      <dgm:prSet presAssocID="{61033902-B55A-4BC4-BA2D-5DF9CE399598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25031B36-F227-4A99-9042-A60B9D7DEA74}" type="pres">
      <dgm:prSet presAssocID="{5543747F-14AD-440D-9280-1A5758EC69A7}" presName="node" presStyleLbl="node1" presStyleIdx="2" presStyleCnt="3" custScaleX="119618" custRadScaleRad="93741" custRadScaleInc="120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FDAEFD-6AF1-4464-9F98-B4A40E509660}" type="pres">
      <dgm:prSet presAssocID="{2EADD5AB-3781-4CDE-8F95-B61347EBB01C}" presName="sibTrans" presStyleLbl="sibTrans2D1" presStyleIdx="2" presStyleCnt="3" custScaleX="149986" custLinFactX="-9042" custLinFactNeighborX="-100000" custLinFactNeighborY="-16699"/>
      <dgm:spPr/>
      <dgm:t>
        <a:bodyPr/>
        <a:lstStyle/>
        <a:p>
          <a:endParaRPr lang="ru-RU"/>
        </a:p>
      </dgm:t>
    </dgm:pt>
    <dgm:pt modelId="{8BBAD29B-EA44-41BB-9140-4BD6CDDEBDD0}" type="pres">
      <dgm:prSet presAssocID="{2EADD5AB-3781-4CDE-8F95-B61347EBB01C}" presName="connectorText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96B735E9-1E9F-4395-AA0D-96BED0B5B951}" type="presOf" srcId="{55E1DEFF-9BFB-47A1-9A70-5DC15B01D718}" destId="{A43A7F9C-3C52-489A-9E74-02539D5991FA}" srcOrd="1" destOrd="0" presId="urn:microsoft.com/office/officeart/2005/8/layout/cycle7"/>
    <dgm:cxn modelId="{CDF99CE7-A9C6-47C7-AF0E-6EF574986C49}" type="presOf" srcId="{BBAE4BC5-5826-476E-8FA5-5F3350D2A912}" destId="{2A37B9ED-EAEB-4526-97C0-1C383FCD40E1}" srcOrd="0" destOrd="0" presId="urn:microsoft.com/office/officeart/2005/8/layout/cycle7"/>
    <dgm:cxn modelId="{539A18EC-B525-4333-A369-374BDBF6C73C}" type="presOf" srcId="{2EADD5AB-3781-4CDE-8F95-B61347EBB01C}" destId="{8BBAD29B-EA44-41BB-9140-4BD6CDDEBDD0}" srcOrd="1" destOrd="0" presId="urn:microsoft.com/office/officeart/2005/8/layout/cycle7"/>
    <dgm:cxn modelId="{C334CD0A-DD14-4739-A60E-9A4441BFDCFF}" srcId="{BBAE4BC5-5826-476E-8FA5-5F3350D2A912}" destId="{5543747F-14AD-440D-9280-1A5758EC69A7}" srcOrd="2" destOrd="0" parTransId="{59D5D200-24E5-419E-BE9B-8A3B44C3D531}" sibTransId="{2EADD5AB-3781-4CDE-8F95-B61347EBB01C}"/>
    <dgm:cxn modelId="{9AE71A74-3B76-4D49-9EDD-A2FE68038418}" type="presOf" srcId="{21A26BCD-F526-4903-AD49-BDB77BC6942A}" destId="{6114FF18-974C-4253-96AE-BD871D146480}" srcOrd="0" destOrd="0" presId="urn:microsoft.com/office/officeart/2005/8/layout/cycle7"/>
    <dgm:cxn modelId="{7B325BA4-8DB9-49A2-8374-95ED1D8F6FDF}" srcId="{BBAE4BC5-5826-476E-8FA5-5F3350D2A912}" destId="{21A26BCD-F526-4903-AD49-BDB77BC6942A}" srcOrd="0" destOrd="0" parTransId="{C0486B61-D4EF-451E-820E-A5A278F46C1B}" sibTransId="{55E1DEFF-9BFB-47A1-9A70-5DC15B01D718}"/>
    <dgm:cxn modelId="{06A577A0-6A98-40B0-BB9E-A863822538D0}" type="presOf" srcId="{5543747F-14AD-440D-9280-1A5758EC69A7}" destId="{25031B36-F227-4A99-9042-A60B9D7DEA74}" srcOrd="0" destOrd="0" presId="urn:microsoft.com/office/officeart/2005/8/layout/cycle7"/>
    <dgm:cxn modelId="{CDF186EE-8B2D-4C60-ABDE-88CE9B8EA736}" type="presOf" srcId="{61033902-B55A-4BC4-BA2D-5DF9CE399598}" destId="{5D4F3C23-A43F-4C6F-B142-9CB33AD72AF9}" srcOrd="1" destOrd="0" presId="urn:microsoft.com/office/officeart/2005/8/layout/cycle7"/>
    <dgm:cxn modelId="{CEAA8539-C9BB-4E6A-8A8E-7AF2EF58D3A1}" type="presOf" srcId="{61033902-B55A-4BC4-BA2D-5DF9CE399598}" destId="{D92B5743-CBA0-4A35-9CAE-0BB6BEBC0275}" srcOrd="0" destOrd="0" presId="urn:microsoft.com/office/officeart/2005/8/layout/cycle7"/>
    <dgm:cxn modelId="{CA28A993-C493-4018-980D-63E4647138B1}" srcId="{BBAE4BC5-5826-476E-8FA5-5F3350D2A912}" destId="{FAFFF997-3E75-41EB-AB0C-3E0AC818FAF6}" srcOrd="1" destOrd="0" parTransId="{F9FAFE45-F8B7-407D-A26D-877C5B9FD7D6}" sibTransId="{61033902-B55A-4BC4-BA2D-5DF9CE399598}"/>
    <dgm:cxn modelId="{25E3A93B-F101-4A2D-A6B2-D2574941C5A2}" type="presOf" srcId="{FAFFF997-3E75-41EB-AB0C-3E0AC818FAF6}" destId="{4AD258D2-5FAA-4DF2-9188-91E00A1CBE98}" srcOrd="0" destOrd="0" presId="urn:microsoft.com/office/officeart/2005/8/layout/cycle7"/>
    <dgm:cxn modelId="{E3976194-5CE4-458B-9F86-BE9C7718CFBF}" type="presOf" srcId="{2EADD5AB-3781-4CDE-8F95-B61347EBB01C}" destId="{26FDAEFD-6AF1-4464-9F98-B4A40E509660}" srcOrd="0" destOrd="0" presId="urn:microsoft.com/office/officeart/2005/8/layout/cycle7"/>
    <dgm:cxn modelId="{CCB6E30F-DBF4-4245-9F98-CC40E5FAEA86}" type="presOf" srcId="{55E1DEFF-9BFB-47A1-9A70-5DC15B01D718}" destId="{9A539998-CBC2-4213-8F1B-A82B2B969759}" srcOrd="0" destOrd="0" presId="urn:microsoft.com/office/officeart/2005/8/layout/cycle7"/>
    <dgm:cxn modelId="{722BD7C4-D079-4502-BB5B-8E29567D2454}" type="presParOf" srcId="{2A37B9ED-EAEB-4526-97C0-1C383FCD40E1}" destId="{6114FF18-974C-4253-96AE-BD871D146480}" srcOrd="0" destOrd="0" presId="urn:microsoft.com/office/officeart/2005/8/layout/cycle7"/>
    <dgm:cxn modelId="{CD5BC437-7BC4-4178-AC0F-BAC383B89BAA}" type="presParOf" srcId="{2A37B9ED-EAEB-4526-97C0-1C383FCD40E1}" destId="{9A539998-CBC2-4213-8F1B-A82B2B969759}" srcOrd="1" destOrd="0" presId="urn:microsoft.com/office/officeart/2005/8/layout/cycle7"/>
    <dgm:cxn modelId="{CA169861-D28C-44BD-B3B3-71F5D268C567}" type="presParOf" srcId="{9A539998-CBC2-4213-8F1B-A82B2B969759}" destId="{A43A7F9C-3C52-489A-9E74-02539D5991FA}" srcOrd="0" destOrd="0" presId="urn:microsoft.com/office/officeart/2005/8/layout/cycle7"/>
    <dgm:cxn modelId="{61C218CA-9472-480A-B1D6-85674553FA1C}" type="presParOf" srcId="{2A37B9ED-EAEB-4526-97C0-1C383FCD40E1}" destId="{4AD258D2-5FAA-4DF2-9188-91E00A1CBE98}" srcOrd="2" destOrd="0" presId="urn:microsoft.com/office/officeart/2005/8/layout/cycle7"/>
    <dgm:cxn modelId="{A19F1012-0F17-466B-863D-75AD9868CD97}" type="presParOf" srcId="{2A37B9ED-EAEB-4526-97C0-1C383FCD40E1}" destId="{D92B5743-CBA0-4A35-9CAE-0BB6BEBC0275}" srcOrd="3" destOrd="0" presId="urn:microsoft.com/office/officeart/2005/8/layout/cycle7"/>
    <dgm:cxn modelId="{5AB0300B-3610-484E-AB2D-68475B985225}" type="presParOf" srcId="{D92B5743-CBA0-4A35-9CAE-0BB6BEBC0275}" destId="{5D4F3C23-A43F-4C6F-B142-9CB33AD72AF9}" srcOrd="0" destOrd="0" presId="urn:microsoft.com/office/officeart/2005/8/layout/cycle7"/>
    <dgm:cxn modelId="{E77B288E-28C6-451B-B25F-579B02A02206}" type="presParOf" srcId="{2A37B9ED-EAEB-4526-97C0-1C383FCD40E1}" destId="{25031B36-F227-4A99-9042-A60B9D7DEA74}" srcOrd="4" destOrd="0" presId="urn:microsoft.com/office/officeart/2005/8/layout/cycle7"/>
    <dgm:cxn modelId="{0D3378EB-1BF5-4242-8716-1B068D9DB90D}" type="presParOf" srcId="{2A37B9ED-EAEB-4526-97C0-1C383FCD40E1}" destId="{26FDAEFD-6AF1-4464-9F98-B4A40E509660}" srcOrd="5" destOrd="0" presId="urn:microsoft.com/office/officeart/2005/8/layout/cycle7"/>
    <dgm:cxn modelId="{4024460A-7BE9-4691-B332-82097F463E7F}" type="presParOf" srcId="{26FDAEFD-6AF1-4464-9F98-B4A40E509660}" destId="{8BBAD29B-EA44-41BB-9140-4BD6CDDEBDD0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2B05322-736E-4C35-B9B8-52FA09F5A900}" type="doc">
      <dgm:prSet loTypeId="urn:microsoft.com/office/officeart/2005/8/layout/orgChart1" loCatId="hierarchy" qsTypeId="urn:microsoft.com/office/officeart/2005/8/quickstyle/3d3" qsCatId="3D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C5CE1D5D-752E-40BD-B220-AE3CDBCC0316}">
      <dgm:prSet phldrT="[Текст]" custT="1"/>
      <dgm:spPr/>
      <dgm:t>
        <a:bodyPr/>
        <a:lstStyle/>
        <a:p>
          <a:r>
            <a:rPr lang="ru-RU" sz="2400" b="1" dirty="0" smtClean="0"/>
            <a:t>предметные</a:t>
          </a:r>
          <a:endParaRPr lang="ru-RU" sz="2400" b="1" dirty="0"/>
        </a:p>
      </dgm:t>
    </dgm:pt>
    <dgm:pt modelId="{357016B8-8692-4BA8-B4F8-00CBEDEE4C22}" type="parTrans" cxnId="{34D56FAB-2927-4C2F-B71F-9FF33F5F6D6B}">
      <dgm:prSet/>
      <dgm:spPr/>
      <dgm:t>
        <a:bodyPr/>
        <a:lstStyle/>
        <a:p>
          <a:endParaRPr lang="ru-RU"/>
        </a:p>
      </dgm:t>
    </dgm:pt>
    <dgm:pt modelId="{60EC1912-C3BB-4D17-996B-A8391258E6DF}" type="sibTrans" cxnId="{34D56FAB-2927-4C2F-B71F-9FF33F5F6D6B}">
      <dgm:prSet/>
      <dgm:spPr/>
      <dgm:t>
        <a:bodyPr/>
        <a:lstStyle/>
        <a:p>
          <a:endParaRPr lang="ru-RU"/>
        </a:p>
      </dgm:t>
    </dgm:pt>
    <dgm:pt modelId="{8728F67F-8561-4BA8-891A-2B2137458A62}">
      <dgm:prSet phldrT="[Текст]" custT="1"/>
      <dgm:spPr/>
      <dgm:t>
        <a:bodyPr/>
        <a:lstStyle/>
        <a:p>
          <a:r>
            <a:rPr lang="ru-RU" sz="2400" b="1" dirty="0" smtClean="0"/>
            <a:t>минимальный</a:t>
          </a:r>
        </a:p>
        <a:p>
          <a:r>
            <a:rPr lang="ru-RU" sz="2400" b="1" dirty="0" smtClean="0"/>
            <a:t>уровень</a:t>
          </a:r>
          <a:endParaRPr lang="ru-RU" sz="2400" b="1" dirty="0"/>
        </a:p>
      </dgm:t>
    </dgm:pt>
    <dgm:pt modelId="{4DFEEA69-A7BE-4462-A4D9-E6DE8F11781A}" type="parTrans" cxnId="{427F6033-96C8-4BDB-8953-08AF5575485E}">
      <dgm:prSet/>
      <dgm:spPr/>
      <dgm:t>
        <a:bodyPr/>
        <a:lstStyle/>
        <a:p>
          <a:endParaRPr lang="ru-RU"/>
        </a:p>
      </dgm:t>
    </dgm:pt>
    <dgm:pt modelId="{82360A56-5D3D-46D3-9BE1-329E8B751150}" type="sibTrans" cxnId="{427F6033-96C8-4BDB-8953-08AF5575485E}">
      <dgm:prSet/>
      <dgm:spPr/>
      <dgm:t>
        <a:bodyPr/>
        <a:lstStyle/>
        <a:p>
          <a:endParaRPr lang="ru-RU"/>
        </a:p>
      </dgm:t>
    </dgm:pt>
    <dgm:pt modelId="{E30AEA8F-7764-4BCE-9FBA-8CEA0E109A65}">
      <dgm:prSet phldrT="[Текст]" custT="1"/>
      <dgm:spPr/>
      <dgm:t>
        <a:bodyPr/>
        <a:lstStyle/>
        <a:p>
          <a:r>
            <a:rPr lang="ru-RU" sz="2400" b="1" dirty="0" smtClean="0"/>
            <a:t>достаточный</a:t>
          </a:r>
        </a:p>
        <a:p>
          <a:r>
            <a:rPr lang="ru-RU" sz="2400" b="1" dirty="0" smtClean="0"/>
            <a:t>уровень</a:t>
          </a:r>
          <a:endParaRPr lang="ru-RU" sz="2400" b="1" dirty="0"/>
        </a:p>
      </dgm:t>
    </dgm:pt>
    <dgm:pt modelId="{A65803E1-EF78-4819-998F-8E2CC53BF956}" type="parTrans" cxnId="{6375448A-0FBA-4DCD-AEDB-76518331C06E}">
      <dgm:prSet/>
      <dgm:spPr/>
      <dgm:t>
        <a:bodyPr/>
        <a:lstStyle/>
        <a:p>
          <a:endParaRPr lang="ru-RU"/>
        </a:p>
      </dgm:t>
    </dgm:pt>
    <dgm:pt modelId="{384E6B0C-B4CA-4760-8381-F2A7DE6AEF04}" type="sibTrans" cxnId="{6375448A-0FBA-4DCD-AEDB-76518331C06E}">
      <dgm:prSet/>
      <dgm:spPr/>
      <dgm:t>
        <a:bodyPr/>
        <a:lstStyle/>
        <a:p>
          <a:endParaRPr lang="ru-RU"/>
        </a:p>
      </dgm:t>
    </dgm:pt>
    <dgm:pt modelId="{E76BF2CB-443B-47B3-99CE-432C8C12C3ED}" type="pres">
      <dgm:prSet presAssocID="{C2B05322-736E-4C35-B9B8-52FA09F5A90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AC048C5-3CCC-45FD-8459-EDE1EC7A2028}" type="pres">
      <dgm:prSet presAssocID="{C5CE1D5D-752E-40BD-B220-AE3CDBCC0316}" presName="hierRoot1" presStyleCnt="0">
        <dgm:presLayoutVars>
          <dgm:hierBranch val="init"/>
        </dgm:presLayoutVars>
      </dgm:prSet>
      <dgm:spPr/>
    </dgm:pt>
    <dgm:pt modelId="{9F7FD757-B443-486D-8FE0-507558AAF7CF}" type="pres">
      <dgm:prSet presAssocID="{C5CE1D5D-752E-40BD-B220-AE3CDBCC0316}" presName="rootComposite1" presStyleCnt="0"/>
      <dgm:spPr/>
    </dgm:pt>
    <dgm:pt modelId="{9E27F149-9B26-4222-B3FC-593B0F98C15A}" type="pres">
      <dgm:prSet presAssocID="{C5CE1D5D-752E-40BD-B220-AE3CDBCC0316}" presName="rootText1" presStyleLbl="node0" presStyleIdx="0" presStyleCnt="1" custScaleX="1573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D0F696E-DCEA-4FD0-9F8D-57D56B18E874}" type="pres">
      <dgm:prSet presAssocID="{C5CE1D5D-752E-40BD-B220-AE3CDBCC0316}" presName="rootConnector1" presStyleLbl="node1" presStyleIdx="0" presStyleCnt="0"/>
      <dgm:spPr/>
      <dgm:t>
        <a:bodyPr/>
        <a:lstStyle/>
        <a:p>
          <a:endParaRPr lang="ru-RU"/>
        </a:p>
      </dgm:t>
    </dgm:pt>
    <dgm:pt modelId="{D3B8FAE5-ECFD-4145-847A-313CFB015AEE}" type="pres">
      <dgm:prSet presAssocID="{C5CE1D5D-752E-40BD-B220-AE3CDBCC0316}" presName="hierChild2" presStyleCnt="0"/>
      <dgm:spPr/>
    </dgm:pt>
    <dgm:pt modelId="{CF10A500-302E-4E78-8B0C-CBE61B3FC4DF}" type="pres">
      <dgm:prSet presAssocID="{4DFEEA69-A7BE-4462-A4D9-E6DE8F11781A}" presName="Name37" presStyleLbl="parChTrans1D2" presStyleIdx="0" presStyleCnt="2"/>
      <dgm:spPr/>
      <dgm:t>
        <a:bodyPr/>
        <a:lstStyle/>
        <a:p>
          <a:endParaRPr lang="ru-RU"/>
        </a:p>
      </dgm:t>
    </dgm:pt>
    <dgm:pt modelId="{7661FA8B-547B-42E1-BD87-823610929250}" type="pres">
      <dgm:prSet presAssocID="{8728F67F-8561-4BA8-891A-2B2137458A62}" presName="hierRoot2" presStyleCnt="0">
        <dgm:presLayoutVars>
          <dgm:hierBranch val="init"/>
        </dgm:presLayoutVars>
      </dgm:prSet>
      <dgm:spPr/>
    </dgm:pt>
    <dgm:pt modelId="{D78A3B42-2C68-4C12-8811-187460427A87}" type="pres">
      <dgm:prSet presAssocID="{8728F67F-8561-4BA8-891A-2B2137458A62}" presName="rootComposite" presStyleCnt="0"/>
      <dgm:spPr/>
    </dgm:pt>
    <dgm:pt modelId="{CC2175D6-FBA2-4AE2-B55E-BA2141256EAD}" type="pres">
      <dgm:prSet presAssocID="{8728F67F-8561-4BA8-891A-2B2137458A62}" presName="rootText" presStyleLbl="node2" presStyleIdx="0" presStyleCnt="2" custScaleX="169823" custScaleY="15793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A08629C-C468-4A7A-9BB9-982E2DDC85C5}" type="pres">
      <dgm:prSet presAssocID="{8728F67F-8561-4BA8-891A-2B2137458A62}" presName="rootConnector" presStyleLbl="node2" presStyleIdx="0" presStyleCnt="2"/>
      <dgm:spPr/>
      <dgm:t>
        <a:bodyPr/>
        <a:lstStyle/>
        <a:p>
          <a:endParaRPr lang="ru-RU"/>
        </a:p>
      </dgm:t>
    </dgm:pt>
    <dgm:pt modelId="{4A398CF2-3EC4-4DF2-9264-5E044899C5EE}" type="pres">
      <dgm:prSet presAssocID="{8728F67F-8561-4BA8-891A-2B2137458A62}" presName="hierChild4" presStyleCnt="0"/>
      <dgm:spPr/>
    </dgm:pt>
    <dgm:pt modelId="{E7374C02-84DF-4F64-A276-36812B8AA030}" type="pres">
      <dgm:prSet presAssocID="{8728F67F-8561-4BA8-891A-2B2137458A62}" presName="hierChild5" presStyleCnt="0"/>
      <dgm:spPr/>
    </dgm:pt>
    <dgm:pt modelId="{D83C690C-9F1D-40EB-99A1-96237EFE36B1}" type="pres">
      <dgm:prSet presAssocID="{A65803E1-EF78-4819-998F-8E2CC53BF956}" presName="Name37" presStyleLbl="parChTrans1D2" presStyleIdx="1" presStyleCnt="2"/>
      <dgm:spPr/>
      <dgm:t>
        <a:bodyPr/>
        <a:lstStyle/>
        <a:p>
          <a:endParaRPr lang="ru-RU"/>
        </a:p>
      </dgm:t>
    </dgm:pt>
    <dgm:pt modelId="{16A4FADB-A5F0-47A4-BE3E-8B5D350962CD}" type="pres">
      <dgm:prSet presAssocID="{E30AEA8F-7764-4BCE-9FBA-8CEA0E109A65}" presName="hierRoot2" presStyleCnt="0">
        <dgm:presLayoutVars>
          <dgm:hierBranch val="init"/>
        </dgm:presLayoutVars>
      </dgm:prSet>
      <dgm:spPr/>
    </dgm:pt>
    <dgm:pt modelId="{BD56B70E-F0E2-43ED-8855-5EE4459D0FB6}" type="pres">
      <dgm:prSet presAssocID="{E30AEA8F-7764-4BCE-9FBA-8CEA0E109A65}" presName="rootComposite" presStyleCnt="0"/>
      <dgm:spPr/>
    </dgm:pt>
    <dgm:pt modelId="{498724A7-C3FA-4966-9E48-B29A9B9FD602}" type="pres">
      <dgm:prSet presAssocID="{E30AEA8F-7764-4BCE-9FBA-8CEA0E109A65}" presName="rootText" presStyleLbl="node2" presStyleIdx="1" presStyleCnt="2" custScaleX="157646" custScaleY="19835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2494E76-2E92-4DA2-8467-BDB7A4656A99}" type="pres">
      <dgm:prSet presAssocID="{E30AEA8F-7764-4BCE-9FBA-8CEA0E109A65}" presName="rootConnector" presStyleLbl="node2" presStyleIdx="1" presStyleCnt="2"/>
      <dgm:spPr/>
      <dgm:t>
        <a:bodyPr/>
        <a:lstStyle/>
        <a:p>
          <a:endParaRPr lang="ru-RU"/>
        </a:p>
      </dgm:t>
    </dgm:pt>
    <dgm:pt modelId="{0088E9C6-505E-4EB4-9871-0444136C5A70}" type="pres">
      <dgm:prSet presAssocID="{E30AEA8F-7764-4BCE-9FBA-8CEA0E109A65}" presName="hierChild4" presStyleCnt="0"/>
      <dgm:spPr/>
    </dgm:pt>
    <dgm:pt modelId="{8354E362-EE5A-4010-876A-3B6EE10E067F}" type="pres">
      <dgm:prSet presAssocID="{E30AEA8F-7764-4BCE-9FBA-8CEA0E109A65}" presName="hierChild5" presStyleCnt="0"/>
      <dgm:spPr/>
    </dgm:pt>
    <dgm:pt modelId="{67111A27-ED74-47C3-B992-6B64E9F2E442}" type="pres">
      <dgm:prSet presAssocID="{C5CE1D5D-752E-40BD-B220-AE3CDBCC0316}" presName="hierChild3" presStyleCnt="0"/>
      <dgm:spPr/>
    </dgm:pt>
  </dgm:ptLst>
  <dgm:cxnLst>
    <dgm:cxn modelId="{F9D27188-B24D-446F-A733-C8BEBC05C13D}" type="presOf" srcId="{8728F67F-8561-4BA8-891A-2B2137458A62}" destId="{1A08629C-C468-4A7A-9BB9-982E2DDC85C5}" srcOrd="1" destOrd="0" presId="urn:microsoft.com/office/officeart/2005/8/layout/orgChart1"/>
    <dgm:cxn modelId="{9A99AA15-CFD6-4E69-B5E2-148C87635AE2}" type="presOf" srcId="{C2B05322-736E-4C35-B9B8-52FA09F5A900}" destId="{E76BF2CB-443B-47B3-99CE-432C8C12C3ED}" srcOrd="0" destOrd="0" presId="urn:microsoft.com/office/officeart/2005/8/layout/orgChart1"/>
    <dgm:cxn modelId="{6E7DAEDC-1294-48F7-920E-F04A83BC68C4}" type="presOf" srcId="{8728F67F-8561-4BA8-891A-2B2137458A62}" destId="{CC2175D6-FBA2-4AE2-B55E-BA2141256EAD}" srcOrd="0" destOrd="0" presId="urn:microsoft.com/office/officeart/2005/8/layout/orgChart1"/>
    <dgm:cxn modelId="{DE618B80-45C6-4991-BE00-6F19C3C70877}" type="presOf" srcId="{C5CE1D5D-752E-40BD-B220-AE3CDBCC0316}" destId="{9E27F149-9B26-4222-B3FC-593B0F98C15A}" srcOrd="0" destOrd="0" presId="urn:microsoft.com/office/officeart/2005/8/layout/orgChart1"/>
    <dgm:cxn modelId="{427F6033-96C8-4BDB-8953-08AF5575485E}" srcId="{C5CE1D5D-752E-40BD-B220-AE3CDBCC0316}" destId="{8728F67F-8561-4BA8-891A-2B2137458A62}" srcOrd="0" destOrd="0" parTransId="{4DFEEA69-A7BE-4462-A4D9-E6DE8F11781A}" sibTransId="{82360A56-5D3D-46D3-9BE1-329E8B751150}"/>
    <dgm:cxn modelId="{D2C5644F-FD22-4A11-BDB2-F5CCC5388687}" type="presOf" srcId="{E30AEA8F-7764-4BCE-9FBA-8CEA0E109A65}" destId="{498724A7-C3FA-4966-9E48-B29A9B9FD602}" srcOrd="0" destOrd="0" presId="urn:microsoft.com/office/officeart/2005/8/layout/orgChart1"/>
    <dgm:cxn modelId="{6375448A-0FBA-4DCD-AEDB-76518331C06E}" srcId="{C5CE1D5D-752E-40BD-B220-AE3CDBCC0316}" destId="{E30AEA8F-7764-4BCE-9FBA-8CEA0E109A65}" srcOrd="1" destOrd="0" parTransId="{A65803E1-EF78-4819-998F-8E2CC53BF956}" sibTransId="{384E6B0C-B4CA-4760-8381-F2A7DE6AEF04}"/>
    <dgm:cxn modelId="{EC5FA942-1FC2-4E9D-B808-76D34ABF240A}" type="presOf" srcId="{C5CE1D5D-752E-40BD-B220-AE3CDBCC0316}" destId="{CD0F696E-DCEA-4FD0-9F8D-57D56B18E874}" srcOrd="1" destOrd="0" presId="urn:microsoft.com/office/officeart/2005/8/layout/orgChart1"/>
    <dgm:cxn modelId="{2D5CF379-A2CA-473D-AC8E-A5B69BDA483F}" type="presOf" srcId="{4DFEEA69-A7BE-4462-A4D9-E6DE8F11781A}" destId="{CF10A500-302E-4E78-8B0C-CBE61B3FC4DF}" srcOrd="0" destOrd="0" presId="urn:microsoft.com/office/officeart/2005/8/layout/orgChart1"/>
    <dgm:cxn modelId="{1881E377-E55A-47FC-86DD-4F2525DC074C}" type="presOf" srcId="{E30AEA8F-7764-4BCE-9FBA-8CEA0E109A65}" destId="{B2494E76-2E92-4DA2-8467-BDB7A4656A99}" srcOrd="1" destOrd="0" presId="urn:microsoft.com/office/officeart/2005/8/layout/orgChart1"/>
    <dgm:cxn modelId="{EBA37A30-C957-4D10-A9A5-027C07F31535}" type="presOf" srcId="{A65803E1-EF78-4819-998F-8E2CC53BF956}" destId="{D83C690C-9F1D-40EB-99A1-96237EFE36B1}" srcOrd="0" destOrd="0" presId="urn:microsoft.com/office/officeart/2005/8/layout/orgChart1"/>
    <dgm:cxn modelId="{34D56FAB-2927-4C2F-B71F-9FF33F5F6D6B}" srcId="{C2B05322-736E-4C35-B9B8-52FA09F5A900}" destId="{C5CE1D5D-752E-40BD-B220-AE3CDBCC0316}" srcOrd="0" destOrd="0" parTransId="{357016B8-8692-4BA8-B4F8-00CBEDEE4C22}" sibTransId="{60EC1912-C3BB-4D17-996B-A8391258E6DF}"/>
    <dgm:cxn modelId="{886620D8-7A55-443F-B388-6C918AC098D6}" type="presParOf" srcId="{E76BF2CB-443B-47B3-99CE-432C8C12C3ED}" destId="{6AC048C5-3CCC-45FD-8459-EDE1EC7A2028}" srcOrd="0" destOrd="0" presId="urn:microsoft.com/office/officeart/2005/8/layout/orgChart1"/>
    <dgm:cxn modelId="{230414E2-56A4-4D53-B498-2E4EF00078C9}" type="presParOf" srcId="{6AC048C5-3CCC-45FD-8459-EDE1EC7A2028}" destId="{9F7FD757-B443-486D-8FE0-507558AAF7CF}" srcOrd="0" destOrd="0" presId="urn:microsoft.com/office/officeart/2005/8/layout/orgChart1"/>
    <dgm:cxn modelId="{C1E3FC21-DBF6-4C21-8ABF-F67465AC710A}" type="presParOf" srcId="{9F7FD757-B443-486D-8FE0-507558AAF7CF}" destId="{9E27F149-9B26-4222-B3FC-593B0F98C15A}" srcOrd="0" destOrd="0" presId="urn:microsoft.com/office/officeart/2005/8/layout/orgChart1"/>
    <dgm:cxn modelId="{C88F9EC9-6873-473B-8B14-4421FC936FF8}" type="presParOf" srcId="{9F7FD757-B443-486D-8FE0-507558AAF7CF}" destId="{CD0F696E-DCEA-4FD0-9F8D-57D56B18E874}" srcOrd="1" destOrd="0" presId="urn:microsoft.com/office/officeart/2005/8/layout/orgChart1"/>
    <dgm:cxn modelId="{80D51496-8DA8-4DCB-83AE-88FB1DB8DB0D}" type="presParOf" srcId="{6AC048C5-3CCC-45FD-8459-EDE1EC7A2028}" destId="{D3B8FAE5-ECFD-4145-847A-313CFB015AEE}" srcOrd="1" destOrd="0" presId="urn:microsoft.com/office/officeart/2005/8/layout/orgChart1"/>
    <dgm:cxn modelId="{6FCDAA7E-6E83-4D2A-9A55-303CC87127AA}" type="presParOf" srcId="{D3B8FAE5-ECFD-4145-847A-313CFB015AEE}" destId="{CF10A500-302E-4E78-8B0C-CBE61B3FC4DF}" srcOrd="0" destOrd="0" presId="urn:microsoft.com/office/officeart/2005/8/layout/orgChart1"/>
    <dgm:cxn modelId="{83D5E61A-690C-4E7D-830C-2673FCDDFE8E}" type="presParOf" srcId="{D3B8FAE5-ECFD-4145-847A-313CFB015AEE}" destId="{7661FA8B-547B-42E1-BD87-823610929250}" srcOrd="1" destOrd="0" presId="urn:microsoft.com/office/officeart/2005/8/layout/orgChart1"/>
    <dgm:cxn modelId="{45FA50BE-CB48-4149-8B9C-24ECB74B69B6}" type="presParOf" srcId="{7661FA8B-547B-42E1-BD87-823610929250}" destId="{D78A3B42-2C68-4C12-8811-187460427A87}" srcOrd="0" destOrd="0" presId="urn:microsoft.com/office/officeart/2005/8/layout/orgChart1"/>
    <dgm:cxn modelId="{9DE45D0B-B6F0-43D8-B9BD-BA909D8CB3C0}" type="presParOf" srcId="{D78A3B42-2C68-4C12-8811-187460427A87}" destId="{CC2175D6-FBA2-4AE2-B55E-BA2141256EAD}" srcOrd="0" destOrd="0" presId="urn:microsoft.com/office/officeart/2005/8/layout/orgChart1"/>
    <dgm:cxn modelId="{FEB40877-90CF-47A3-AA40-86D13D76CC9F}" type="presParOf" srcId="{D78A3B42-2C68-4C12-8811-187460427A87}" destId="{1A08629C-C468-4A7A-9BB9-982E2DDC85C5}" srcOrd="1" destOrd="0" presId="urn:microsoft.com/office/officeart/2005/8/layout/orgChart1"/>
    <dgm:cxn modelId="{F897FFCB-5228-4629-9BDA-EB415909A0DD}" type="presParOf" srcId="{7661FA8B-547B-42E1-BD87-823610929250}" destId="{4A398CF2-3EC4-4DF2-9264-5E044899C5EE}" srcOrd="1" destOrd="0" presId="urn:microsoft.com/office/officeart/2005/8/layout/orgChart1"/>
    <dgm:cxn modelId="{D842DB0E-53F2-4A0B-8319-A8FE763C5298}" type="presParOf" srcId="{7661FA8B-547B-42E1-BD87-823610929250}" destId="{E7374C02-84DF-4F64-A276-36812B8AA030}" srcOrd="2" destOrd="0" presId="urn:microsoft.com/office/officeart/2005/8/layout/orgChart1"/>
    <dgm:cxn modelId="{E8814593-3578-42E9-9014-7D648862C082}" type="presParOf" srcId="{D3B8FAE5-ECFD-4145-847A-313CFB015AEE}" destId="{D83C690C-9F1D-40EB-99A1-96237EFE36B1}" srcOrd="2" destOrd="0" presId="urn:microsoft.com/office/officeart/2005/8/layout/orgChart1"/>
    <dgm:cxn modelId="{FDA3DAFE-9A85-4D68-BC43-AA8EC8F2EB88}" type="presParOf" srcId="{D3B8FAE5-ECFD-4145-847A-313CFB015AEE}" destId="{16A4FADB-A5F0-47A4-BE3E-8B5D350962CD}" srcOrd="3" destOrd="0" presId="urn:microsoft.com/office/officeart/2005/8/layout/orgChart1"/>
    <dgm:cxn modelId="{EEBB74C1-3DC9-4634-BB7C-88E7DCDD7267}" type="presParOf" srcId="{16A4FADB-A5F0-47A4-BE3E-8B5D350962CD}" destId="{BD56B70E-F0E2-43ED-8855-5EE4459D0FB6}" srcOrd="0" destOrd="0" presId="urn:microsoft.com/office/officeart/2005/8/layout/orgChart1"/>
    <dgm:cxn modelId="{0405D429-6FB7-4753-B05F-26F128896D0E}" type="presParOf" srcId="{BD56B70E-F0E2-43ED-8855-5EE4459D0FB6}" destId="{498724A7-C3FA-4966-9E48-B29A9B9FD602}" srcOrd="0" destOrd="0" presId="urn:microsoft.com/office/officeart/2005/8/layout/orgChart1"/>
    <dgm:cxn modelId="{F79AD5CF-9C0F-4326-BB9B-6A7B7110AA32}" type="presParOf" srcId="{BD56B70E-F0E2-43ED-8855-5EE4459D0FB6}" destId="{B2494E76-2E92-4DA2-8467-BDB7A4656A99}" srcOrd="1" destOrd="0" presId="urn:microsoft.com/office/officeart/2005/8/layout/orgChart1"/>
    <dgm:cxn modelId="{1843D2D9-993A-4092-85F0-53F89E9166F2}" type="presParOf" srcId="{16A4FADB-A5F0-47A4-BE3E-8B5D350962CD}" destId="{0088E9C6-505E-4EB4-9871-0444136C5A70}" srcOrd="1" destOrd="0" presId="urn:microsoft.com/office/officeart/2005/8/layout/orgChart1"/>
    <dgm:cxn modelId="{6E59FC63-AB0D-47A3-B0FE-9D690806D791}" type="presParOf" srcId="{16A4FADB-A5F0-47A4-BE3E-8B5D350962CD}" destId="{8354E362-EE5A-4010-876A-3B6EE10E067F}" srcOrd="2" destOrd="0" presId="urn:microsoft.com/office/officeart/2005/8/layout/orgChart1"/>
    <dgm:cxn modelId="{AEFA68EC-D948-45AB-AD70-E5BD12DD5855}" type="presParOf" srcId="{6AC048C5-3CCC-45FD-8459-EDE1EC7A2028}" destId="{67111A27-ED74-47C3-B992-6B64E9F2E44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2C4201-C67D-4D09-AE2F-D9D75B672C4C}">
      <dsp:nvSpPr>
        <dsp:cNvPr id="0" name=""/>
        <dsp:cNvSpPr/>
      </dsp:nvSpPr>
      <dsp:spPr>
        <a:xfrm>
          <a:off x="2568664" y="461"/>
          <a:ext cx="5063425" cy="1798727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>
              <a:solidFill>
                <a:srgbClr val="1F95B1"/>
              </a:solidFill>
              <a:latin typeface="Times New Roman" pitchFamily="18" charset="0"/>
              <a:cs typeface="Times New Roman" pitchFamily="18" charset="0"/>
            </a:rPr>
            <a:t>Предназначен для детей с легкой степенью  умственной отсталости</a:t>
          </a:r>
          <a:endParaRPr lang="ru-RU" sz="2800" kern="1200" dirty="0">
            <a:solidFill>
              <a:srgbClr val="1F95B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568664" y="225302"/>
        <a:ext cx="4388902" cy="1349045"/>
      </dsp:txXfrm>
    </dsp:sp>
    <dsp:sp modelId="{676A12FF-870E-4515-A0CA-1D0722C03E61}">
      <dsp:nvSpPr>
        <dsp:cNvPr id="0" name=""/>
        <dsp:cNvSpPr/>
      </dsp:nvSpPr>
      <dsp:spPr>
        <a:xfrm>
          <a:off x="2717" y="461"/>
          <a:ext cx="2565947" cy="1798727"/>
        </a:xfrm>
        <a:prstGeom prst="roundRect">
          <a:avLst/>
        </a:prstGeom>
        <a:solidFill>
          <a:schemeClr val="accent3">
            <a:tint val="70000"/>
            <a:lumMod val="104000"/>
          </a:schemeClr>
        </a:solidFill>
        <a:ln w="9525" cap="rnd" cmpd="sng" algn="ctr">
          <a:solidFill>
            <a:schemeClr val="accent3">
              <a:shade val="90000"/>
            </a:schemeClr>
          </a:solidFill>
          <a:prstDash val="solid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latin typeface="Times New Roman" pitchFamily="18" charset="0"/>
              <a:cs typeface="Times New Roman" pitchFamily="18" charset="0"/>
            </a:rPr>
            <a:t>Вариант 1</a:t>
          </a:r>
          <a:endParaRPr lang="ru-RU" sz="3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90524" y="88268"/>
        <a:ext cx="2390333" cy="1623113"/>
      </dsp:txXfrm>
    </dsp:sp>
    <dsp:sp modelId="{0B374CBA-C349-42C8-B369-F72FD12A4850}">
      <dsp:nvSpPr>
        <dsp:cNvPr id="0" name=""/>
        <dsp:cNvSpPr/>
      </dsp:nvSpPr>
      <dsp:spPr>
        <a:xfrm>
          <a:off x="2851661" y="1979061"/>
          <a:ext cx="4580884" cy="1798727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kern="1200" dirty="0" smtClean="0">
              <a:solidFill>
                <a:srgbClr val="2B6BA5"/>
              </a:solidFill>
              <a:latin typeface="Times New Roman" pitchFamily="18" charset="0"/>
              <a:cs typeface="Times New Roman" pitchFamily="18" charset="0"/>
            </a:rPr>
            <a:t>Предназначен для детей с ТМНР</a:t>
          </a:r>
          <a:endParaRPr lang="ru-RU" sz="3200" kern="1200" dirty="0">
            <a:solidFill>
              <a:srgbClr val="2B6BA5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851661" y="2203902"/>
        <a:ext cx="3906361" cy="1349045"/>
      </dsp:txXfrm>
    </dsp:sp>
    <dsp:sp modelId="{1FFC901E-B233-4B52-BF8D-AF3D0EA40286}">
      <dsp:nvSpPr>
        <dsp:cNvPr id="0" name=""/>
        <dsp:cNvSpPr/>
      </dsp:nvSpPr>
      <dsp:spPr>
        <a:xfrm>
          <a:off x="0" y="1967999"/>
          <a:ext cx="2649400" cy="1701596"/>
        </a:xfrm>
        <a:prstGeom prst="roundRect">
          <a:avLst/>
        </a:prstGeom>
        <a:solidFill>
          <a:schemeClr val="accent3"/>
        </a:solidFill>
        <a:ln w="22225" cap="rnd" cmpd="sng" algn="ctr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latin typeface="Times New Roman" pitchFamily="18" charset="0"/>
              <a:cs typeface="Times New Roman" pitchFamily="18" charset="0"/>
            </a:rPr>
            <a:t>Вариант 2</a:t>
          </a:r>
          <a:endParaRPr lang="ru-RU" sz="3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3065" y="2051064"/>
        <a:ext cx="2483270" cy="15354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14FF18-974C-4253-96AE-BD871D146480}">
      <dsp:nvSpPr>
        <dsp:cNvPr id="0" name=""/>
        <dsp:cNvSpPr/>
      </dsp:nvSpPr>
      <dsp:spPr>
        <a:xfrm>
          <a:off x="1012029" y="259121"/>
          <a:ext cx="6332779" cy="941625"/>
        </a:xfrm>
        <a:prstGeom prst="roundRect">
          <a:avLst>
            <a:gd name="adj" fmla="val 10000"/>
          </a:avLst>
        </a:prstGeom>
        <a:solidFill>
          <a:srgbClr val="FFFF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>
              <a:latin typeface="Times New Roman" pitchFamily="18" charset="0"/>
              <a:cs typeface="Times New Roman" pitchFamily="18" charset="0"/>
            </a:rPr>
            <a:t>Основа АООП (вариант1)</a:t>
          </a:r>
          <a:endParaRPr lang="ru-RU" sz="4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039608" y="286700"/>
        <a:ext cx="6277621" cy="886467"/>
      </dsp:txXfrm>
    </dsp:sp>
    <dsp:sp modelId="{9A539998-CBC2-4213-8F1B-A82B2B969759}">
      <dsp:nvSpPr>
        <dsp:cNvPr id="0" name=""/>
        <dsp:cNvSpPr/>
      </dsp:nvSpPr>
      <dsp:spPr>
        <a:xfrm rot="3513500">
          <a:off x="5575935" y="2251548"/>
          <a:ext cx="1681510" cy="509829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>
        <a:off x="5728884" y="2353514"/>
        <a:ext cx="1375612" cy="305897"/>
      </dsp:txXfrm>
    </dsp:sp>
    <dsp:sp modelId="{4AD258D2-5FAA-4DF2-9188-91E00A1CBE98}">
      <dsp:nvSpPr>
        <dsp:cNvPr id="0" name=""/>
        <dsp:cNvSpPr/>
      </dsp:nvSpPr>
      <dsp:spPr>
        <a:xfrm>
          <a:off x="4877139" y="3786197"/>
          <a:ext cx="3230366" cy="145665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smtClean="0">
              <a:latin typeface="Times New Roman" pitchFamily="18" charset="0"/>
              <a:cs typeface="Times New Roman" pitchFamily="18" charset="0"/>
            </a:rPr>
            <a:t>Дифференцированный подход</a:t>
          </a:r>
          <a:endParaRPr lang="ru-RU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919803" y="3828861"/>
        <a:ext cx="3145038" cy="1371327"/>
      </dsp:txXfrm>
    </dsp:sp>
    <dsp:sp modelId="{D92B5743-CBA0-4A35-9CAE-0BB6BEBC0275}">
      <dsp:nvSpPr>
        <dsp:cNvPr id="0" name=""/>
        <dsp:cNvSpPr/>
      </dsp:nvSpPr>
      <dsp:spPr>
        <a:xfrm rot="10800008">
          <a:off x="3655584" y="4259605"/>
          <a:ext cx="1085826" cy="509829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 rot="10800000">
        <a:off x="3808533" y="4361571"/>
        <a:ext cx="779928" cy="305897"/>
      </dsp:txXfrm>
    </dsp:sp>
    <dsp:sp modelId="{25031B36-F227-4A99-9042-A60B9D7DEA74}">
      <dsp:nvSpPr>
        <dsp:cNvPr id="0" name=""/>
        <dsp:cNvSpPr/>
      </dsp:nvSpPr>
      <dsp:spPr>
        <a:xfrm>
          <a:off x="35012" y="3786186"/>
          <a:ext cx="3484843" cy="145665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smtClean="0">
              <a:latin typeface="Times New Roman" pitchFamily="18" charset="0"/>
              <a:cs typeface="Times New Roman" pitchFamily="18" charset="0"/>
            </a:rPr>
            <a:t>Деятельностный подход</a:t>
          </a:r>
          <a:endParaRPr lang="ru-RU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77676" y="3828850"/>
        <a:ext cx="3399515" cy="1371327"/>
      </dsp:txXfrm>
    </dsp:sp>
    <dsp:sp modelId="{26FDAEFD-6AF1-4464-9F98-B4A40E509660}">
      <dsp:nvSpPr>
        <dsp:cNvPr id="0" name=""/>
        <dsp:cNvSpPr/>
      </dsp:nvSpPr>
      <dsp:spPr>
        <a:xfrm rot="18143493">
          <a:off x="1061311" y="2153415"/>
          <a:ext cx="1628587" cy="509829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>
        <a:off x="1214260" y="2255381"/>
        <a:ext cx="1322689" cy="3058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3C690C-9F1D-40EB-99A1-96237EFE36B1}">
      <dsp:nvSpPr>
        <dsp:cNvPr id="0" name=""/>
        <dsp:cNvSpPr/>
      </dsp:nvSpPr>
      <dsp:spPr>
        <a:xfrm>
          <a:off x="2484276" y="1383447"/>
          <a:ext cx="1359904" cy="2993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657"/>
              </a:lnTo>
              <a:lnTo>
                <a:pt x="1359904" y="149657"/>
              </a:lnTo>
              <a:lnTo>
                <a:pt x="1359904" y="299314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10A500-302E-4E78-8B0C-CBE61B3FC4DF}">
      <dsp:nvSpPr>
        <dsp:cNvPr id="0" name=""/>
        <dsp:cNvSpPr/>
      </dsp:nvSpPr>
      <dsp:spPr>
        <a:xfrm>
          <a:off x="1211150" y="1383447"/>
          <a:ext cx="1273125" cy="299314"/>
        </a:xfrm>
        <a:custGeom>
          <a:avLst/>
          <a:gdLst/>
          <a:ahLst/>
          <a:cxnLst/>
          <a:rect l="0" t="0" r="0" b="0"/>
          <a:pathLst>
            <a:path>
              <a:moveTo>
                <a:pt x="1273125" y="0"/>
              </a:moveTo>
              <a:lnTo>
                <a:pt x="1273125" y="149657"/>
              </a:lnTo>
              <a:lnTo>
                <a:pt x="0" y="149657"/>
              </a:lnTo>
              <a:lnTo>
                <a:pt x="0" y="299314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27F149-9B26-4222-B3FC-593B0F98C15A}">
      <dsp:nvSpPr>
        <dsp:cNvPr id="0" name=""/>
        <dsp:cNvSpPr/>
      </dsp:nvSpPr>
      <dsp:spPr>
        <a:xfrm>
          <a:off x="1362874" y="670794"/>
          <a:ext cx="2242802" cy="71265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предметные</a:t>
          </a:r>
          <a:endParaRPr lang="ru-RU" sz="2400" b="1" kern="1200" dirty="0"/>
        </a:p>
      </dsp:txBody>
      <dsp:txXfrm>
        <a:off x="1362874" y="670794"/>
        <a:ext cx="2242802" cy="712652"/>
      </dsp:txXfrm>
    </dsp:sp>
    <dsp:sp modelId="{CC2175D6-FBA2-4AE2-B55E-BA2141256EAD}">
      <dsp:nvSpPr>
        <dsp:cNvPr id="0" name=""/>
        <dsp:cNvSpPr/>
      </dsp:nvSpPr>
      <dsp:spPr>
        <a:xfrm>
          <a:off x="903" y="1682761"/>
          <a:ext cx="2420495" cy="112554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минимальный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уровень</a:t>
          </a:r>
          <a:endParaRPr lang="ru-RU" sz="2400" b="1" kern="1200" dirty="0"/>
        </a:p>
      </dsp:txBody>
      <dsp:txXfrm>
        <a:off x="903" y="1682761"/>
        <a:ext cx="2420495" cy="1125548"/>
      </dsp:txXfrm>
    </dsp:sp>
    <dsp:sp modelId="{498724A7-C3FA-4966-9E48-B29A9B9FD602}">
      <dsp:nvSpPr>
        <dsp:cNvPr id="0" name=""/>
        <dsp:cNvSpPr/>
      </dsp:nvSpPr>
      <dsp:spPr>
        <a:xfrm>
          <a:off x="2720712" y="1682761"/>
          <a:ext cx="2246936" cy="141358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достаточный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уровень</a:t>
          </a:r>
          <a:endParaRPr lang="ru-RU" sz="2400" b="1" kern="1200" dirty="0"/>
        </a:p>
      </dsp:txBody>
      <dsp:txXfrm>
        <a:off x="2720712" y="1682761"/>
        <a:ext cx="2246936" cy="14135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чт 17.05.18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819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чт 17.05.18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7288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чт 17.05.18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49668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чт 17.05.18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776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чт 17.05.18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804728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чт 17.05.18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0241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чт 17.05.18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268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чт 17.05.18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5512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3886200"/>
          </a:xfrm>
        </p:spPr>
        <p:txBody>
          <a:bodyPr rtlCol="0"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DD0B4-E6C5-4F48-910D-FD479FCD56F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196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чт 17.05.18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374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чт 17.05.18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671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чт 17.05.18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700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чт 17.05.18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620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чт 17.05.18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690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чт 17.05.18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069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чт 17.05.18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673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чт 17.05.18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892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чт 17.05.18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560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fgos-ovz.herzen.spb.ru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692696"/>
            <a:ext cx="8568952" cy="3126877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«Адаптированная </a:t>
            </a:r>
            <a:r>
              <a:rPr lang="ru-RU" sz="2800" b="1" dirty="0"/>
              <a:t>основная образовательная программа </a:t>
            </a:r>
            <a:r>
              <a:rPr lang="ru-RU" sz="2800" b="1" dirty="0" smtClean="0"/>
              <a:t>общего </a:t>
            </a:r>
            <a:r>
              <a:rPr lang="ru-RU" sz="2800" b="1" dirty="0"/>
              <a:t>образования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обучающихся </a:t>
            </a:r>
            <a:r>
              <a:rPr lang="ru-RU" sz="2800" b="1" dirty="0"/>
              <a:t>с умственной отсталостью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(</a:t>
            </a:r>
            <a:r>
              <a:rPr lang="ru-RU" sz="2800" b="1" dirty="0"/>
              <a:t>интеллектуальными нарушениями)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как </a:t>
            </a:r>
            <a:r>
              <a:rPr lang="ru-RU" sz="2800" b="1" dirty="0"/>
              <a:t>основной инструмент реализации ФГОС»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4293096"/>
            <a:ext cx="6984776" cy="2160240"/>
          </a:xfrm>
        </p:spPr>
        <p:txBody>
          <a:bodyPr>
            <a:normAutofit fontScale="25000" lnSpcReduction="20000"/>
          </a:bodyPr>
          <a:lstStyle/>
          <a:p>
            <a:r>
              <a:rPr lang="ru-RU" sz="9600" b="1" dirty="0" smtClean="0">
                <a:solidFill>
                  <a:schemeClr val="tx1"/>
                </a:solidFill>
              </a:rPr>
              <a:t>МОКУ «С(К)ОШ№10(</a:t>
            </a:r>
            <a:r>
              <a:rPr lang="en-US" sz="9600" b="1" dirty="0" smtClean="0">
                <a:solidFill>
                  <a:schemeClr val="tx1"/>
                </a:solidFill>
              </a:rPr>
              <a:t>VIII</a:t>
            </a:r>
            <a:r>
              <a:rPr lang="ru-RU" sz="9600" b="1" dirty="0" smtClean="0">
                <a:solidFill>
                  <a:schemeClr val="tx1"/>
                </a:solidFill>
              </a:rPr>
              <a:t>вида)»</a:t>
            </a:r>
          </a:p>
          <a:p>
            <a:r>
              <a:rPr lang="ru-RU" sz="9600" b="1" dirty="0" err="1" smtClean="0">
                <a:solidFill>
                  <a:schemeClr val="tx1"/>
                </a:solidFill>
              </a:rPr>
              <a:t>г.Каспийск</a:t>
            </a:r>
            <a:r>
              <a:rPr lang="ru-RU" sz="9600" b="1" dirty="0" smtClean="0">
                <a:solidFill>
                  <a:schemeClr val="tx1"/>
                </a:solidFill>
              </a:rPr>
              <a:t> РД</a:t>
            </a:r>
          </a:p>
          <a:p>
            <a:r>
              <a:rPr lang="ru-RU" sz="8000" dirty="0" smtClean="0">
                <a:solidFill>
                  <a:schemeClr val="tx1"/>
                </a:solidFill>
              </a:rPr>
              <a:t>Джалилова З.М.</a:t>
            </a:r>
          </a:p>
          <a:p>
            <a:r>
              <a:rPr lang="ru-RU" sz="8000" dirty="0" smtClean="0">
                <a:solidFill>
                  <a:schemeClr val="tx1"/>
                </a:solidFill>
              </a:rPr>
              <a:t>заместитель директора по УВР</a:t>
            </a:r>
          </a:p>
          <a:p>
            <a:r>
              <a:rPr lang="ru-RU" sz="8000" dirty="0" smtClean="0">
                <a:solidFill>
                  <a:schemeClr val="tx1"/>
                </a:solidFill>
              </a:rPr>
              <a:t> ноябрь 2016 год</a:t>
            </a:r>
            <a:endParaRPr lang="ru-RU" sz="8000" dirty="0">
              <a:solidFill>
                <a:schemeClr val="tx1"/>
              </a:solidFill>
            </a:endParaRPr>
          </a:p>
        </p:txBody>
      </p:sp>
      <p:pic>
        <p:nvPicPr>
          <p:cNvPr id="2050" name="Picture 2" descr="F:\для семинара\head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401566"/>
            <a:ext cx="3240360" cy="69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98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ЦЕЛЕВОЙ РАЗДЕЛ (вариант1)</a:t>
            </a:r>
            <a:endParaRPr lang="ru-RU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3" t="27598" r="3564" b="50323"/>
          <a:stretch/>
        </p:blipFill>
        <p:spPr bwMode="auto">
          <a:xfrm rot="21168152">
            <a:off x="827585" y="1916832"/>
            <a:ext cx="8064896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 rot="21376208">
            <a:off x="1487252" y="3633384"/>
            <a:ext cx="6123718" cy="344103"/>
          </a:xfrm>
          <a:prstGeom prst="rect">
            <a:avLst/>
          </a:prstGeom>
          <a:solidFill>
            <a:schemeClr val="accent1"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2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ЦЕЛЕВОЙ РАЗДЕЛ (</a:t>
            </a:r>
            <a:r>
              <a:rPr lang="ru-RU" b="1" dirty="0" smtClean="0"/>
              <a:t>вариант2)</a:t>
            </a:r>
            <a:endParaRPr lang="ru-RU" dirty="0"/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8" t="19956" r="6431" b="52870"/>
          <a:stretch/>
        </p:blipFill>
        <p:spPr bwMode="auto">
          <a:xfrm rot="21167465">
            <a:off x="755576" y="1916832"/>
            <a:ext cx="8078710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 rot="21232480">
            <a:off x="1089046" y="3067419"/>
            <a:ext cx="6942452" cy="720620"/>
          </a:xfrm>
          <a:prstGeom prst="rect">
            <a:avLst/>
          </a:prstGeom>
          <a:solidFill>
            <a:schemeClr val="accent1"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93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86067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Содержательный раздел</a:t>
            </a:r>
            <a:br>
              <a:rPr lang="ru-RU" b="1" dirty="0" smtClean="0"/>
            </a:br>
            <a:r>
              <a:rPr lang="ru-RU" b="1" dirty="0" smtClean="0"/>
              <a:t>(вариант1)</a:t>
            </a:r>
            <a:endParaRPr lang="ru-RU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6" t="50526" b="27820"/>
          <a:stretch/>
        </p:blipFill>
        <p:spPr bwMode="auto">
          <a:xfrm rot="21008775">
            <a:off x="1115615" y="1844824"/>
            <a:ext cx="7781583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 rot="21376208">
            <a:off x="3334538" y="3688684"/>
            <a:ext cx="732607" cy="344103"/>
          </a:xfrm>
          <a:prstGeom prst="rect">
            <a:avLst/>
          </a:prstGeom>
          <a:solidFill>
            <a:schemeClr val="accent1"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59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Содержательный раздел</a:t>
            </a:r>
            <a:br>
              <a:rPr lang="ru-RU" b="1" dirty="0"/>
            </a:br>
            <a:r>
              <a:rPr lang="ru-RU" b="1" dirty="0"/>
              <a:t>(</a:t>
            </a:r>
            <a:r>
              <a:rPr lang="ru-RU" b="1" dirty="0" smtClean="0"/>
              <a:t>вариант2)</a:t>
            </a:r>
            <a:endParaRPr lang="ru-RU" dirty="0"/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0" t="46705" b="31216"/>
          <a:stretch/>
        </p:blipFill>
        <p:spPr bwMode="auto">
          <a:xfrm rot="21178389">
            <a:off x="611560" y="2060848"/>
            <a:ext cx="8265875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 rot="21376208">
            <a:off x="1457660" y="5284001"/>
            <a:ext cx="6123718" cy="344103"/>
          </a:xfrm>
          <a:prstGeom prst="rect">
            <a:avLst/>
          </a:prstGeom>
          <a:solidFill>
            <a:schemeClr val="accent1"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37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Организационный раздел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/>
              <a:t>(</a:t>
            </a:r>
            <a:r>
              <a:rPr lang="ru-RU" b="1" dirty="0" smtClean="0"/>
              <a:t>вариант1)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31" b="14657"/>
          <a:stretch/>
        </p:blipFill>
        <p:spPr bwMode="auto">
          <a:xfrm rot="21120856">
            <a:off x="610490" y="2343928"/>
            <a:ext cx="8200809" cy="2605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 rot="21376208">
            <a:off x="5516074" y="3650589"/>
            <a:ext cx="3042056" cy="344103"/>
          </a:xfrm>
          <a:prstGeom prst="rect">
            <a:avLst/>
          </a:prstGeom>
          <a:solidFill>
            <a:schemeClr val="accent1"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66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Организационный раздел</a:t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/>
              <a:t>(</a:t>
            </a:r>
            <a:r>
              <a:rPr lang="ru-RU" b="1" dirty="0" smtClean="0"/>
              <a:t>вариант2)</a:t>
            </a:r>
            <a:endParaRPr lang="ru-RU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81" b="12485"/>
          <a:stretch/>
        </p:blipFill>
        <p:spPr bwMode="auto">
          <a:xfrm rot="21340724">
            <a:off x="257844" y="2309548"/>
            <a:ext cx="8603316" cy="2403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 rot="21376208">
            <a:off x="1490472" y="3633279"/>
            <a:ext cx="6123718" cy="443113"/>
          </a:xfrm>
          <a:prstGeom prst="rect">
            <a:avLst/>
          </a:prstGeom>
          <a:solidFill>
            <a:schemeClr val="accent1"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23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885809"/>
              </p:ext>
            </p:extLst>
          </p:nvPr>
        </p:nvGraphicFramePr>
        <p:xfrm>
          <a:off x="683568" y="332656"/>
          <a:ext cx="8229600" cy="5626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 descr="http://go1.imgsmail.ru/imgpreview?key=163aaf1e432178d8&amp;mb=imgdb_preview_204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060848"/>
            <a:ext cx="250033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720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Рекомендация ПМПК</a:t>
            </a:r>
            <a:br>
              <a:rPr lang="ru-RU" b="1" dirty="0" smtClean="0"/>
            </a:br>
            <a:r>
              <a:rPr lang="ru-RU" b="1" dirty="0"/>
              <a:t>(вариант1</a:t>
            </a:r>
            <a:r>
              <a:rPr lang="ru-RU" b="1" dirty="0" smtClean="0"/>
              <a:t>)          (вариант2)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4" r="18478" b="32429"/>
          <a:stretch/>
        </p:blipFill>
        <p:spPr bwMode="auto">
          <a:xfrm>
            <a:off x="1663936" y="1831252"/>
            <a:ext cx="3246080" cy="4785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195736" y="3909254"/>
            <a:ext cx="1595296" cy="1440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733685" y="4061654"/>
            <a:ext cx="1595296" cy="1440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72" b="29732"/>
          <a:stretch/>
        </p:blipFill>
        <p:spPr bwMode="auto">
          <a:xfrm>
            <a:off x="5076056" y="1831251"/>
            <a:ext cx="3168351" cy="484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508104" y="3645024"/>
            <a:ext cx="1595296" cy="1440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012160" y="3789040"/>
            <a:ext cx="1595296" cy="1440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35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Пояснительная записка</a:t>
            </a:r>
            <a:br>
              <a:rPr lang="ru-RU" b="1" dirty="0" smtClean="0"/>
            </a:br>
            <a:r>
              <a:rPr lang="ru-RU" b="1" dirty="0"/>
              <a:t>(вариант1)          (вариант2)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71600" y="1916832"/>
            <a:ext cx="3816424" cy="3767397"/>
          </a:xfrm>
        </p:spPr>
        <p:txBody>
          <a:bodyPr>
            <a:noAutofit/>
          </a:bodyPr>
          <a:lstStyle/>
          <a:p>
            <a:r>
              <a:rPr lang="ru-RU" sz="2400" b="1" dirty="0"/>
              <a:t>Цель реализации </a:t>
            </a:r>
            <a:r>
              <a:rPr lang="ru-RU" sz="2400" b="1" dirty="0" smtClean="0"/>
              <a:t>АООП</a:t>
            </a:r>
          </a:p>
          <a:p>
            <a:pPr lvl="0"/>
            <a:r>
              <a:rPr lang="ru-RU" sz="2400" b="1" dirty="0" smtClean="0"/>
              <a:t> </a:t>
            </a:r>
            <a:r>
              <a:rPr lang="ru-RU" sz="2400" b="1" dirty="0"/>
              <a:t>Основные </a:t>
            </a:r>
            <a:r>
              <a:rPr lang="ru-RU" sz="2400" b="1" dirty="0" smtClean="0"/>
              <a:t>задачи</a:t>
            </a:r>
            <a:endParaRPr lang="ru-RU" sz="2400" b="1" dirty="0"/>
          </a:p>
          <a:p>
            <a:r>
              <a:rPr lang="ru-RU" sz="2400" b="1" dirty="0" smtClean="0"/>
              <a:t>Общая характеристика </a:t>
            </a:r>
            <a:r>
              <a:rPr lang="ru-RU" sz="2400" b="1" dirty="0"/>
              <a:t>АООП </a:t>
            </a:r>
            <a:endParaRPr lang="ru-RU" sz="2400" b="1" dirty="0" smtClean="0"/>
          </a:p>
          <a:p>
            <a:r>
              <a:rPr lang="ru-RU" sz="2400" b="1" dirty="0"/>
              <a:t>Психолого-педагогическая характеристика обучающихся данной </a:t>
            </a:r>
            <a:r>
              <a:rPr lang="ru-RU" sz="2400" b="1" dirty="0" smtClean="0"/>
              <a:t>категории</a:t>
            </a:r>
            <a:endParaRPr lang="ru-RU" sz="2400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60032" y="1916832"/>
            <a:ext cx="3960440" cy="3767397"/>
          </a:xfrm>
        </p:spPr>
        <p:txBody>
          <a:bodyPr/>
          <a:lstStyle/>
          <a:p>
            <a:pPr lvl="0"/>
            <a:r>
              <a:rPr lang="ru-RU" sz="2400" b="1" dirty="0"/>
              <a:t>Цель реализации АООП обучающихся </a:t>
            </a:r>
          </a:p>
          <a:p>
            <a:pPr lvl="0"/>
            <a:r>
              <a:rPr lang="ru-RU" sz="2400" b="1" dirty="0"/>
              <a:t>Психолого-педагогическая характеристика обучающихся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584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563934"/>
            <a:ext cx="6589200" cy="1280890"/>
          </a:xfrm>
        </p:spPr>
        <p:txBody>
          <a:bodyPr/>
          <a:lstStyle/>
          <a:p>
            <a:r>
              <a:rPr lang="ru-RU" b="1" dirty="0"/>
              <a:t>Пояснительная записка</a:t>
            </a:r>
            <a:br>
              <a:rPr lang="ru-RU" b="1" dirty="0"/>
            </a:br>
            <a:r>
              <a:rPr lang="ru-RU" b="1" dirty="0"/>
              <a:t>(вариант1)          (вариант2)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699792" y="2204864"/>
            <a:ext cx="5823211" cy="3767397"/>
          </a:xfrm>
        </p:spPr>
        <p:txBody>
          <a:bodyPr>
            <a:normAutofit/>
          </a:bodyPr>
          <a:lstStyle/>
          <a:p>
            <a:r>
              <a:rPr lang="ru-RU" sz="4000" b="1" dirty="0"/>
              <a:t>Особые образовательные потребности обучающихся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3419872" y="1844824"/>
            <a:ext cx="648072" cy="360040"/>
          </a:xfrm>
          <a:prstGeom prst="straightConnector1">
            <a:avLst/>
          </a:prstGeom>
          <a:ln w="28575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>
            <a:endCxn id="3" idx="0"/>
          </p:cNvCxnSpPr>
          <p:nvPr/>
        </p:nvCxnSpPr>
        <p:spPr>
          <a:xfrm flipH="1">
            <a:off x="5611398" y="1844824"/>
            <a:ext cx="688794" cy="36004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634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Нормативно-правовая база введения федеральных государственных образовательных стандартов образования</a:t>
            </a:r>
            <a:endParaRPr lang="ru-RU" sz="2400" dirty="0"/>
          </a:p>
        </p:txBody>
      </p:sp>
      <p:sp>
        <p:nvSpPr>
          <p:cNvPr id="6" name="Прямоугольник 4"/>
          <p:cNvSpPr>
            <a:spLocks noGrp="1" noChangeArrowheads="1"/>
          </p:cNvSpPr>
          <p:nvPr>
            <p:ph sz="half" idx="1"/>
          </p:nvPr>
        </p:nvSpPr>
        <p:spPr bwMode="auto">
          <a:xfrm>
            <a:off x="755576" y="1844824"/>
            <a:ext cx="3600400" cy="1296144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25400" algn="ctr">
            <a:solidFill>
              <a:srgbClr val="533EA9"/>
            </a:solidFill>
            <a:miter lim="800000"/>
            <a:headEnd/>
            <a:tailEnd/>
          </a:ln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marL="0" indent="0" algn="ctr">
              <a:buNone/>
            </a:pPr>
            <a:r>
              <a:rPr lang="ru-RU" altLang="ru-RU" sz="2200" b="1" i="1" dirty="0" smtClean="0">
                <a:solidFill>
                  <a:srgbClr val="7E6BC9"/>
                </a:solidFill>
                <a:latin typeface="Times New Roman" pitchFamily="18" charset="0"/>
                <a:cs typeface="Times New Roman" pitchFamily="18" charset="0"/>
              </a:rPr>
              <a:t>ФГОС образования </a:t>
            </a:r>
            <a:r>
              <a:rPr lang="ru-RU" altLang="ru-RU" sz="2200" b="1" i="1" dirty="0">
                <a:solidFill>
                  <a:srgbClr val="7E6BC9"/>
                </a:solidFill>
                <a:latin typeface="Times New Roman" pitchFamily="18" charset="0"/>
                <a:cs typeface="Times New Roman" pitchFamily="18" charset="0"/>
              </a:rPr>
              <a:t>обучающихся с </a:t>
            </a:r>
            <a:r>
              <a:rPr lang="ru-RU" altLang="ru-RU" sz="2200" b="1" i="1" dirty="0" smtClean="0">
                <a:solidFill>
                  <a:srgbClr val="7E6BC9"/>
                </a:solidFill>
                <a:latin typeface="Times New Roman" pitchFamily="18" charset="0"/>
                <a:cs typeface="Times New Roman" pitchFamily="18" charset="0"/>
              </a:rPr>
              <a:t>ОВЗ</a:t>
            </a:r>
            <a:endParaRPr lang="ru-RU" altLang="ru-RU" sz="2200" b="1" i="1" dirty="0">
              <a:solidFill>
                <a:srgbClr val="7E6BC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5"/>
          <p:cNvSpPr>
            <a:spLocks noChangeArrowheads="1"/>
          </p:cNvSpPr>
          <p:nvPr/>
        </p:nvSpPr>
        <p:spPr bwMode="auto">
          <a:xfrm>
            <a:off x="4572001" y="1844824"/>
            <a:ext cx="4104456" cy="1296144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25400" algn="ctr">
            <a:solidFill>
              <a:srgbClr val="533EA9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altLang="ru-RU" sz="2000" b="1" i="1" dirty="0" smtClean="0">
                <a:solidFill>
                  <a:srgbClr val="7E6BC9"/>
                </a:solidFill>
                <a:latin typeface="Times New Roman" pitchFamily="18" charset="0"/>
                <a:cs typeface="Times New Roman" pitchFamily="18" charset="0"/>
              </a:rPr>
              <a:t>ФГОС образования </a:t>
            </a:r>
            <a:r>
              <a:rPr lang="ru-RU" altLang="ru-RU" sz="2000" b="1" i="1" dirty="0">
                <a:solidFill>
                  <a:srgbClr val="7E6BC9"/>
                </a:solidFill>
                <a:latin typeface="Times New Roman" pitchFamily="18" charset="0"/>
                <a:cs typeface="Times New Roman" pitchFamily="18" charset="0"/>
              </a:rPr>
              <a:t>обучающихся с умственной отсталостью (интеллектуальными нарушениями)</a:t>
            </a:r>
          </a:p>
        </p:txBody>
      </p:sp>
      <p:sp>
        <p:nvSpPr>
          <p:cNvPr id="8" name="Стрелка вниз 7"/>
          <p:cNvSpPr/>
          <p:nvPr/>
        </p:nvSpPr>
        <p:spPr>
          <a:xfrm>
            <a:off x="2339752" y="3212976"/>
            <a:ext cx="484187" cy="792163"/>
          </a:xfrm>
          <a:prstGeom prst="down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6300192" y="3212976"/>
            <a:ext cx="484188" cy="720725"/>
          </a:xfrm>
          <a:prstGeom prst="down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94407" y="4221088"/>
            <a:ext cx="3024187" cy="174135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образования и науки РФ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1598 от 19 декабря        2014 года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958754" y="4221088"/>
            <a:ext cx="3167063" cy="174135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образования и науки РФ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 1599 от 19 декабря        2014 года</a:t>
            </a:r>
          </a:p>
        </p:txBody>
      </p:sp>
    </p:spTree>
    <p:extLst>
      <p:ext uri="{BB962C8B-B14F-4D97-AF65-F5344CB8AC3E}">
        <p14:creationId xmlns:p14="http://schemas.microsoft.com/office/powerpoint/2010/main" val="298606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88640"/>
            <a:ext cx="6589200" cy="1656184"/>
          </a:xfrm>
        </p:spPr>
        <p:txBody>
          <a:bodyPr>
            <a:normAutofit/>
          </a:bodyPr>
          <a:lstStyle/>
          <a:p>
            <a:pPr lvl="0"/>
            <a:r>
              <a:rPr lang="ru-RU" sz="2800" b="1" dirty="0"/>
              <a:t>Планируемые результаты освоения обучающимися АООП </a:t>
            </a:r>
            <a:br>
              <a:rPr lang="ru-RU" sz="2800" b="1" dirty="0"/>
            </a:br>
            <a:r>
              <a:rPr lang="ru-RU" sz="2800" b="1" dirty="0"/>
              <a:t>(вариант1)      </a:t>
            </a:r>
            <a:r>
              <a:rPr lang="ru-RU" sz="2800" b="1" dirty="0" smtClean="0"/>
              <a:t>                 </a:t>
            </a:r>
            <a:r>
              <a:rPr lang="ru-RU" sz="2800" b="1" dirty="0"/>
              <a:t>(вариант2)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03648" y="1916832"/>
            <a:ext cx="3197531" cy="3767397"/>
          </a:xfrm>
        </p:spPr>
        <p:txBody>
          <a:bodyPr/>
          <a:lstStyle/>
          <a:p>
            <a:r>
              <a:rPr lang="ru-RU" sz="2400" b="1" i="1" dirty="0" smtClean="0"/>
              <a:t>личностные </a:t>
            </a:r>
            <a:endParaRPr lang="ru-RU" sz="2400" dirty="0"/>
          </a:p>
          <a:p>
            <a:r>
              <a:rPr lang="ru-RU" sz="2400" b="1" i="1" dirty="0" smtClean="0"/>
              <a:t>предметные</a:t>
            </a:r>
            <a:endParaRPr lang="ru-RU" sz="2400" dirty="0"/>
          </a:p>
          <a:p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64689036"/>
              </p:ext>
            </p:extLst>
          </p:nvPr>
        </p:nvGraphicFramePr>
        <p:xfrm>
          <a:off x="323528" y="2564904"/>
          <a:ext cx="4968552" cy="3767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370476" y="1772816"/>
            <a:ext cx="37799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Итогом образования человека с умственной отсталостью, с ТМНР</a:t>
            </a:r>
          </a:p>
          <a:p>
            <a:r>
              <a:rPr lang="ru-RU" sz="2400" b="1" dirty="0"/>
              <a:t>является нормализация его </a:t>
            </a:r>
            <a:r>
              <a:rPr lang="ru-RU" sz="2400" b="1" dirty="0" smtClean="0"/>
              <a:t>жизни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852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260648"/>
            <a:ext cx="6589200" cy="158417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Структура специальной индивидуальной программы развития (СИПР)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942416" y="1844824"/>
            <a:ext cx="6734040" cy="4059279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/>
              <a:t>общие сведения о </a:t>
            </a:r>
            <a:r>
              <a:rPr lang="ru-RU" b="1" dirty="0" smtClean="0"/>
              <a:t>ребёнке</a:t>
            </a:r>
          </a:p>
          <a:p>
            <a:r>
              <a:rPr lang="ru-RU" b="1" dirty="0" smtClean="0"/>
              <a:t>характеристика</a:t>
            </a:r>
          </a:p>
          <a:p>
            <a:r>
              <a:rPr lang="ru-RU" b="1" dirty="0" smtClean="0"/>
              <a:t>индивидуальный учебный план</a:t>
            </a:r>
          </a:p>
          <a:p>
            <a:r>
              <a:rPr lang="ru-RU" b="1" dirty="0"/>
              <a:t>содержание образования в условиях организации и </a:t>
            </a:r>
            <a:r>
              <a:rPr lang="ru-RU" b="1" dirty="0" smtClean="0"/>
              <a:t>семьи</a:t>
            </a:r>
          </a:p>
          <a:p>
            <a:r>
              <a:rPr lang="ru-RU" b="1" dirty="0" smtClean="0"/>
              <a:t>организация </a:t>
            </a:r>
            <a:r>
              <a:rPr lang="ru-RU" b="1" dirty="0"/>
              <a:t>реализации потребности в уходе и </a:t>
            </a:r>
            <a:r>
              <a:rPr lang="ru-RU" b="1" dirty="0" smtClean="0"/>
              <a:t>присмотре</a:t>
            </a:r>
          </a:p>
          <a:p>
            <a:r>
              <a:rPr lang="ru-RU" b="1" dirty="0" smtClean="0"/>
              <a:t>перечень специалистов</a:t>
            </a:r>
            <a:r>
              <a:rPr lang="ru-RU" b="1" dirty="0"/>
              <a:t>, участвующих в разработке и реализации </a:t>
            </a:r>
            <a:r>
              <a:rPr lang="ru-RU" b="1" dirty="0" smtClean="0"/>
              <a:t>СИПР</a:t>
            </a:r>
          </a:p>
          <a:p>
            <a:r>
              <a:rPr lang="ru-RU" b="1" dirty="0" smtClean="0"/>
              <a:t>перечень возможных задач</a:t>
            </a:r>
          </a:p>
          <a:p>
            <a:r>
              <a:rPr lang="ru-RU" b="1" dirty="0"/>
              <a:t>перечень необходимых технических средств </a:t>
            </a:r>
            <a:endParaRPr lang="ru-RU" b="1" dirty="0" smtClean="0"/>
          </a:p>
          <a:p>
            <a:r>
              <a:rPr lang="ru-RU" b="1" dirty="0"/>
              <a:t>средства мониторинга и оценки динамики обучения</a:t>
            </a:r>
          </a:p>
        </p:txBody>
      </p:sp>
    </p:spTree>
    <p:extLst>
      <p:ext uri="{BB962C8B-B14F-4D97-AF65-F5344CB8AC3E}">
        <p14:creationId xmlns:p14="http://schemas.microsoft.com/office/powerpoint/2010/main" val="44076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404664"/>
            <a:ext cx="7200800" cy="128089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Русский             Язык и            </a:t>
            </a:r>
            <a:br>
              <a:rPr lang="ru-RU" b="1" dirty="0" smtClean="0"/>
            </a:br>
            <a:r>
              <a:rPr lang="ru-RU" b="1" dirty="0"/>
              <a:t> </a:t>
            </a:r>
            <a:r>
              <a:rPr lang="ru-RU" b="1" dirty="0" smtClean="0"/>
              <a:t>язык                  речевая практика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71600" y="1844825"/>
            <a:ext cx="3528392" cy="3744416"/>
          </a:xfrm>
        </p:spPr>
        <p:txBody>
          <a:bodyPr>
            <a:normAutofit fontScale="92500" lnSpcReduction="20000"/>
          </a:bodyPr>
          <a:lstStyle/>
          <a:p>
            <a:r>
              <a:rPr lang="ru-RU" sz="2400" b="1" dirty="0"/>
              <a:t>м</a:t>
            </a:r>
            <a:r>
              <a:rPr lang="ru-RU" sz="2400" b="1" dirty="0" smtClean="0"/>
              <a:t>инимальный уровень</a:t>
            </a:r>
          </a:p>
          <a:p>
            <a:r>
              <a:rPr lang="ru-RU" sz="2400" b="1" dirty="0"/>
              <a:t>д</a:t>
            </a:r>
            <a:r>
              <a:rPr lang="ru-RU" sz="2400" b="1" dirty="0" smtClean="0"/>
              <a:t>остаточный уровень</a:t>
            </a:r>
            <a:endParaRPr lang="ru-RU" sz="2400" dirty="0"/>
          </a:p>
          <a:p>
            <a:pPr marL="0" indent="0">
              <a:buNone/>
            </a:pPr>
            <a:endParaRPr lang="ru-RU" sz="2400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16016" y="1556792"/>
            <a:ext cx="3888432" cy="4320479"/>
          </a:xfrm>
        </p:spPr>
        <p:txBody>
          <a:bodyPr>
            <a:normAutofit fontScale="92500" lnSpcReduction="20000"/>
          </a:bodyPr>
          <a:lstStyle/>
          <a:p>
            <a:r>
              <a:rPr lang="ru-RU" sz="2600" b="1" dirty="0"/>
              <a:t>Речь и альтернативная </a:t>
            </a:r>
            <a:r>
              <a:rPr lang="ru-RU" sz="2600" b="1" dirty="0" smtClean="0"/>
              <a:t>коммуникация:</a:t>
            </a:r>
          </a:p>
          <a:p>
            <a:pPr>
              <a:buFontTx/>
              <a:buChar char="-"/>
            </a:pPr>
            <a:r>
              <a:rPr lang="ru-RU" dirty="0" smtClean="0"/>
              <a:t>развитие </a:t>
            </a:r>
            <a:r>
              <a:rPr lang="ru-RU" dirty="0"/>
              <a:t>речи </a:t>
            </a:r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овладение </a:t>
            </a:r>
            <a:r>
              <a:rPr lang="ru-RU" dirty="0"/>
              <a:t>доступными средствами коммуникации и </a:t>
            </a:r>
            <a:r>
              <a:rPr lang="ru-RU" dirty="0" smtClean="0"/>
              <a:t>общения</a:t>
            </a:r>
          </a:p>
          <a:p>
            <a:pPr>
              <a:buFontTx/>
              <a:buChar char="-"/>
            </a:pPr>
            <a:r>
              <a:rPr lang="ru-RU" dirty="0" smtClean="0"/>
              <a:t>умение </a:t>
            </a:r>
            <a:r>
              <a:rPr lang="ru-RU" dirty="0"/>
              <a:t>пользоваться доступными средствами коммуникации </a:t>
            </a:r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глобальное </a:t>
            </a:r>
            <a:r>
              <a:rPr lang="ru-RU" dirty="0"/>
              <a:t>чтение в доступных ребенку </a:t>
            </a:r>
            <a:r>
              <a:rPr lang="ru-RU" dirty="0" smtClean="0"/>
              <a:t>пределах</a:t>
            </a:r>
          </a:p>
          <a:p>
            <a:pPr>
              <a:buFontTx/>
              <a:buChar char="-"/>
            </a:pPr>
            <a:r>
              <a:rPr lang="ru-RU" dirty="0"/>
              <a:t>Развитие предпосылок к осмысленному чтению и письму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5122" name="Picture 2" descr="C:\Users\admin\Desktop\для семинара\boar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284984"/>
            <a:ext cx="3491880" cy="236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44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624110"/>
            <a:ext cx="7200800" cy="1508746"/>
          </a:xfrm>
        </p:spPr>
        <p:txBody>
          <a:bodyPr>
            <a:noAutofit/>
          </a:bodyPr>
          <a:lstStyle/>
          <a:p>
            <a:pPr lvl="0"/>
            <a:r>
              <a:rPr lang="ru-RU" sz="2400" b="1" dirty="0"/>
              <a:t>Система оценки достижения обучающимися планируемых результатов освоения</a:t>
            </a:r>
            <a:br>
              <a:rPr lang="ru-RU" sz="2400" b="1" dirty="0"/>
            </a:br>
            <a:r>
              <a:rPr lang="ru-RU" sz="2400" b="1" dirty="0"/>
              <a:t>(вариант1)        </a:t>
            </a:r>
            <a:r>
              <a:rPr lang="ru-RU" sz="2400" b="1" dirty="0" smtClean="0"/>
              <a:t>                         </a:t>
            </a:r>
            <a:r>
              <a:rPr lang="ru-RU" sz="2400" b="1" dirty="0"/>
              <a:t>(вариант2)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99592" y="2204864"/>
            <a:ext cx="3917611" cy="3767397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/>
              <a:t>Оценка результатов опирается на следующие принципы</a:t>
            </a:r>
            <a:r>
              <a:rPr lang="ru-RU" b="1" dirty="0" smtClean="0"/>
              <a:t>:</a:t>
            </a:r>
          </a:p>
          <a:p>
            <a:pPr>
              <a:buFontTx/>
              <a:buChar char="-"/>
            </a:pPr>
            <a:r>
              <a:rPr lang="ru-RU" dirty="0" smtClean="0"/>
              <a:t>дифференциация </a:t>
            </a:r>
            <a:r>
              <a:rPr lang="ru-RU" dirty="0"/>
              <a:t>оценки достижений </a:t>
            </a:r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объективность оценки</a:t>
            </a:r>
          </a:p>
          <a:p>
            <a:pPr>
              <a:buFontTx/>
              <a:buChar char="-"/>
            </a:pPr>
            <a:r>
              <a:rPr lang="ru-RU" dirty="0"/>
              <a:t>единства </a:t>
            </a:r>
            <a:r>
              <a:rPr lang="ru-RU" dirty="0" smtClean="0"/>
              <a:t>параметров</a:t>
            </a:r>
          </a:p>
          <a:p>
            <a:r>
              <a:rPr lang="ru-RU" b="1" dirty="0"/>
              <a:t>Личностные и предметные результаты оцениваются в динамике: </a:t>
            </a:r>
          </a:p>
          <a:p>
            <a:pPr marL="0" indent="0">
              <a:buNone/>
            </a:pPr>
            <a:r>
              <a:rPr lang="ru-RU" b="1" dirty="0"/>
              <a:t>0 баллов</a:t>
            </a:r>
            <a:r>
              <a:rPr lang="ru-RU" dirty="0"/>
              <a:t>―нет фиксируемой динамики; 1 балл―минимальная динамика; </a:t>
            </a:r>
          </a:p>
          <a:p>
            <a:pPr marL="0" indent="0">
              <a:buNone/>
            </a:pPr>
            <a:r>
              <a:rPr lang="ru-RU" b="1" dirty="0"/>
              <a:t>2 балла</a:t>
            </a:r>
            <a:r>
              <a:rPr lang="ru-RU" dirty="0"/>
              <a:t>―удовлетворительная динамика; </a:t>
            </a:r>
          </a:p>
          <a:p>
            <a:pPr marL="0" indent="0">
              <a:buNone/>
            </a:pPr>
            <a:r>
              <a:rPr lang="ru-RU" b="1" dirty="0"/>
              <a:t>3 балл</a:t>
            </a:r>
            <a:r>
              <a:rPr lang="ru-RU" dirty="0"/>
              <a:t>а―значительная динамика.</a:t>
            </a:r>
          </a:p>
          <a:p>
            <a:pPr>
              <a:buFontTx/>
              <a:buChar char="-"/>
            </a:pPr>
            <a:endParaRPr lang="ru-RU" b="1" dirty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32040" y="2204864"/>
            <a:ext cx="3888432" cy="3767397"/>
          </a:xfrm>
        </p:spPr>
        <p:txBody>
          <a:bodyPr>
            <a:normAutofit fontScale="85000" lnSpcReduction="20000"/>
          </a:bodyPr>
          <a:lstStyle/>
          <a:p>
            <a:r>
              <a:rPr lang="ru-RU" sz="1900" b="1" dirty="0"/>
              <a:t>Текущая аттестация обучающихся </a:t>
            </a:r>
            <a:r>
              <a:rPr lang="ru-RU" sz="1900" b="1" dirty="0" smtClean="0"/>
              <a:t>-полугодовое оценивание </a:t>
            </a:r>
            <a:r>
              <a:rPr lang="ru-RU" sz="1900" b="1" dirty="0"/>
              <a:t>результатов освоения </a:t>
            </a:r>
            <a:r>
              <a:rPr lang="ru-RU" sz="1900" b="1" dirty="0" smtClean="0"/>
              <a:t>СИПР</a:t>
            </a:r>
          </a:p>
          <a:p>
            <a:pPr marL="0" indent="0">
              <a:buNone/>
            </a:pPr>
            <a:endParaRPr lang="ru-RU" sz="1900" b="1" dirty="0" smtClean="0"/>
          </a:p>
          <a:p>
            <a:r>
              <a:rPr lang="ru-RU" sz="1900" b="1" dirty="0"/>
              <a:t>Промежуточная (годовая) </a:t>
            </a:r>
            <a:r>
              <a:rPr lang="ru-RU" sz="1900" b="1" dirty="0" smtClean="0"/>
              <a:t>аттестация -оценка </a:t>
            </a:r>
            <a:r>
              <a:rPr lang="ru-RU" sz="1900" b="1" dirty="0"/>
              <a:t>результатов освоения СИПР и </a:t>
            </a:r>
            <a:r>
              <a:rPr lang="ru-RU" sz="1900" b="1" dirty="0" smtClean="0"/>
              <a:t>развития жизненных </a:t>
            </a:r>
            <a:r>
              <a:rPr lang="ru-RU" sz="1900" b="1" dirty="0"/>
              <a:t>компетенций ребёнка по итогам учебного </a:t>
            </a:r>
            <a:r>
              <a:rPr lang="ru-RU" sz="1900" b="1" dirty="0" smtClean="0"/>
              <a:t>года</a:t>
            </a:r>
            <a:endParaRPr lang="ru-RU" sz="1900" b="1" dirty="0"/>
          </a:p>
        </p:txBody>
      </p:sp>
    </p:spTree>
    <p:extLst>
      <p:ext uri="{BB962C8B-B14F-4D97-AF65-F5344CB8AC3E}">
        <p14:creationId xmlns:p14="http://schemas.microsoft.com/office/powerpoint/2010/main" val="266250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5" y="476672"/>
            <a:ext cx="7118176" cy="576064"/>
          </a:xfrm>
        </p:spPr>
        <p:txBody>
          <a:bodyPr>
            <a:normAutofit fontScale="90000"/>
          </a:bodyPr>
          <a:lstStyle/>
          <a:p>
            <a:pPr marL="320040" indent="-32004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000" i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Сравнение результатов оценивания учебных программ</a:t>
            </a:r>
            <a:br>
              <a:rPr lang="ru-RU" sz="2000" i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(начальная школа)</a:t>
            </a:r>
            <a:br>
              <a:rPr lang="ru-RU" sz="2000" i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</a:br>
            <a:endParaRPr lang="ru-RU" sz="2000" i="1" dirty="0">
              <a:gradFill>
                <a:gsLst>
                  <a:gs pos="0">
                    <a:prstClr val="black"/>
                  </a:gs>
                  <a:gs pos="40000">
                    <a:prstClr val="black">
                      <a:lumMod val="75000"/>
                      <a:lumOff val="25000"/>
                    </a:prstClr>
                  </a:gs>
                  <a:gs pos="100000">
                    <a:srgbClr val="212745">
                      <a:alpha val="65000"/>
                    </a:srgbClr>
                  </a:gs>
                </a:gsLst>
                <a:lin ang="5400000" scaled="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769380452"/>
              </p:ext>
            </p:extLst>
          </p:nvPr>
        </p:nvGraphicFramePr>
        <p:xfrm>
          <a:off x="468313" y="1268413"/>
          <a:ext cx="7991474" cy="5328073"/>
        </p:xfrm>
        <a:graphic>
          <a:graphicData uri="http://schemas.openxmlformats.org/drawingml/2006/table">
            <a:tbl>
              <a:tblPr firstRow="1" firstCol="1" bandRow="1"/>
              <a:tblGrid>
                <a:gridCol w="39957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957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218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Образовательная </a:t>
                      </a:r>
                      <a:r>
                        <a:rPr lang="ru-RU" sz="16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программа по В.В. </a:t>
                      </a:r>
                      <a:r>
                        <a:rPr lang="ru-RU" sz="16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Воронковой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371" marR="58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Образовательная </a:t>
                      </a:r>
                      <a:r>
                        <a:rPr lang="ru-RU" sz="16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программа по ФГОС</a:t>
                      </a:r>
                    </a:p>
                  </a:txBody>
                  <a:tcPr marL="58371" marR="58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64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1.</a:t>
                      </a:r>
                      <a:r>
                        <a:rPr lang="ru-RU" sz="16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Оценивание 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усвоения учебной программы проходит по пятибалльной 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системе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2. Учебная</a:t>
                      </a:r>
                      <a:r>
                        <a:rPr lang="ru-RU" sz="16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неделя в 1 классе – 5 дней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Во 2-9 классах – 6 дней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371" marR="58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   Оценивание 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усвоения учебной программы проходит по двум уровням: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уровень – достаточный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 уровень – минимальный.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   Не 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усвоение учебного материала по одному или нескольким  предметам не является показателем для оставления ученика на повторный год обучения. </a:t>
                      </a:r>
                      <a:endParaRPr lang="ru-RU" sz="16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   Не 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усвоение материала по многим предметам является показателем для обучения по индивидуальной программе или по программе варианта 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Учебная неделя</a:t>
                      </a:r>
                      <a:r>
                        <a:rPr lang="ru-RU" sz="16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составляет 5 дней.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8371" marR="58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850485">
            <a:off x="656195" y="4279288"/>
            <a:ext cx="1453840" cy="2283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729398">
            <a:off x="2566475" y="3913615"/>
            <a:ext cx="1628692" cy="232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220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5200" y="332656"/>
            <a:ext cx="6589200" cy="1800200"/>
          </a:xfrm>
        </p:spPr>
        <p:txBody>
          <a:bodyPr>
            <a:normAutofit fontScale="90000"/>
          </a:bodyPr>
          <a:lstStyle/>
          <a:p>
            <a:pPr lvl="0"/>
            <a:r>
              <a:rPr lang="ru-RU" b="1" dirty="0"/>
              <a:t>Содержательный раздел</a:t>
            </a:r>
            <a:r>
              <a:rPr lang="ru-RU" dirty="0"/>
              <a:t/>
            </a:r>
            <a:br>
              <a:rPr lang="ru-RU" dirty="0"/>
            </a:br>
            <a:r>
              <a:rPr lang="ru-RU" sz="2700" dirty="0"/>
              <a:t>Программа формирования базовых учебных действий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(вариант1</a:t>
            </a:r>
            <a:r>
              <a:rPr lang="ru-RU" b="1" dirty="0" smtClean="0"/>
              <a:t>)             </a:t>
            </a:r>
            <a:r>
              <a:rPr lang="ru-RU" b="1" dirty="0"/>
              <a:t>(вариант2)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03648" y="2420888"/>
            <a:ext cx="6840760" cy="3767397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личностные </a:t>
            </a:r>
            <a:r>
              <a:rPr lang="ru-RU" sz="2800" b="1" dirty="0"/>
              <a:t>учебные действия </a:t>
            </a:r>
            <a:endParaRPr lang="ru-RU" sz="2800" b="1" dirty="0" smtClean="0"/>
          </a:p>
          <a:p>
            <a:r>
              <a:rPr lang="ru-RU" sz="2800" b="1" dirty="0" smtClean="0"/>
              <a:t>коммуникативные </a:t>
            </a:r>
            <a:r>
              <a:rPr lang="ru-RU" sz="2800" b="1" dirty="0"/>
              <a:t>учебные действия </a:t>
            </a:r>
            <a:endParaRPr lang="ru-RU" sz="2800" b="1" dirty="0" smtClean="0"/>
          </a:p>
          <a:p>
            <a:r>
              <a:rPr lang="ru-RU" sz="2800" b="1" dirty="0" smtClean="0"/>
              <a:t>регулятивные </a:t>
            </a:r>
            <a:r>
              <a:rPr lang="ru-RU" sz="2800" b="1" dirty="0"/>
              <a:t>учебные действия </a:t>
            </a:r>
            <a:endParaRPr lang="ru-RU" sz="2800" b="1" dirty="0" smtClean="0"/>
          </a:p>
          <a:p>
            <a:r>
              <a:rPr lang="ru-RU" sz="2800" b="1" dirty="0" smtClean="0"/>
              <a:t>познавательные </a:t>
            </a:r>
            <a:r>
              <a:rPr lang="ru-RU" sz="2800" b="1" dirty="0"/>
              <a:t>учебные действия </a:t>
            </a:r>
          </a:p>
        </p:txBody>
      </p:sp>
    </p:spTree>
    <p:extLst>
      <p:ext uri="{BB962C8B-B14F-4D97-AF65-F5344CB8AC3E}">
        <p14:creationId xmlns:p14="http://schemas.microsoft.com/office/powerpoint/2010/main" val="193949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88640"/>
            <a:ext cx="7272808" cy="1728192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  (</a:t>
            </a:r>
            <a:r>
              <a:rPr lang="ru-RU" sz="2400" b="1" dirty="0"/>
              <a:t>вариант1)   </a:t>
            </a:r>
            <a:r>
              <a:rPr lang="ru-RU" sz="2400" b="1" dirty="0" smtClean="0"/>
              <a:t>                            </a:t>
            </a:r>
            <a:r>
              <a:rPr lang="ru-RU" sz="2400" b="1" dirty="0"/>
              <a:t>(вариант2</a:t>
            </a:r>
            <a:r>
              <a:rPr lang="ru-RU" sz="2400" b="1" dirty="0" smtClean="0"/>
              <a:t>)</a:t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Программы учебных предметов, курсов коррекционно-развивающей области</a:t>
            </a:r>
            <a:endParaRPr lang="ru-RU" sz="2400" b="1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23528" y="1988459"/>
            <a:ext cx="4320480" cy="9361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/>
              <a:t>Программа духовно-нравственного развития</a:t>
            </a:r>
            <a:endParaRPr lang="ru-RU" sz="2400" b="1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825916" y="1988840"/>
            <a:ext cx="4061120" cy="93610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/>
              <a:t>Программа нравственного развития</a:t>
            </a:r>
            <a:endParaRPr lang="ru-RU" sz="2400" b="1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11560" y="3077344"/>
            <a:ext cx="7776864" cy="9361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b="1" dirty="0" smtClean="0"/>
              <a:t>         Программа формирования экологической    культуры, здорового и безопасного образа жизни</a:t>
            </a:r>
            <a:endParaRPr lang="ru-RU" sz="2400" b="1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25343" y="4013448"/>
            <a:ext cx="4320480" cy="9361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/>
              <a:t>Программа коррекционной работы</a:t>
            </a:r>
            <a:endParaRPr lang="ru-RU" sz="2400" b="1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814084" y="4013448"/>
            <a:ext cx="4072952" cy="93610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/>
              <a:t>Программа сотрудничества с семьей обучающегося</a:t>
            </a:r>
            <a:endParaRPr lang="ru-RU" sz="2400" b="1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578387" y="5445224"/>
            <a:ext cx="7776864" cy="93610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 smtClean="0"/>
              <a:t>         </a:t>
            </a:r>
            <a:r>
              <a:rPr lang="ru-RU" sz="2800" b="1" dirty="0" smtClean="0"/>
              <a:t>Программа </a:t>
            </a:r>
          </a:p>
          <a:p>
            <a:pPr algn="ctr"/>
            <a:r>
              <a:rPr lang="ru-RU" sz="2800" b="1" dirty="0" smtClean="0"/>
              <a:t>внеурочной деятельности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70867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12" name="Rectangle 28"/>
          <p:cNvSpPr>
            <a:spLocks noGrp="1" noChangeArrowheads="1"/>
          </p:cNvSpPr>
          <p:nvPr>
            <p:ph type="title"/>
          </p:nvPr>
        </p:nvSpPr>
        <p:spPr>
          <a:xfrm>
            <a:off x="1475656" y="288784"/>
            <a:ext cx="8229600" cy="871592"/>
          </a:xfrm>
        </p:spPr>
        <p:txBody>
          <a:bodyPr>
            <a:normAutofit fontScale="90000"/>
          </a:bodyPr>
          <a:lstStyle/>
          <a:p>
            <a:pPr marL="320040" indent="-32004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000" dirty="0" smtClean="0">
                <a:latin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</a:rPr>
              <a:t>Основные направления и формы</a:t>
            </a:r>
            <a:br>
              <a:rPr lang="ru-RU" sz="2700" b="1" dirty="0" smtClean="0">
                <a:latin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</a:rPr>
              <a:t> организации </a:t>
            </a:r>
            <a:br>
              <a:rPr lang="ru-RU" sz="2700" b="1" dirty="0" smtClean="0">
                <a:latin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</a:rPr>
              <a:t>внеурочной деятельности</a:t>
            </a:r>
            <a:br>
              <a:rPr lang="ru-RU" sz="2700" b="1" dirty="0" smtClean="0">
                <a:latin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</a:rPr>
            </a:br>
            <a:endParaRPr lang="ru-RU" sz="2400" dirty="0" smtClean="0">
              <a:latin typeface="Times New Roman" pitchFamily="18" charset="0"/>
            </a:endParaRPr>
          </a:p>
        </p:txBody>
      </p:sp>
      <p:graphicFrame>
        <p:nvGraphicFramePr>
          <p:cNvPr id="5135" name="Group 15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404499336"/>
              </p:ext>
            </p:extLst>
          </p:nvPr>
        </p:nvGraphicFramePr>
        <p:xfrm>
          <a:off x="539552" y="2060848"/>
          <a:ext cx="8229600" cy="4546930"/>
        </p:xfrm>
        <a:graphic>
          <a:graphicData uri="http://schemas.openxmlformats.org/drawingml/2006/table">
            <a:tbl>
              <a:tblPr/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8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НАПРАВЛЕНИЯ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ДЕЯТЕЛЬНОСТИ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406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818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Коррекционно-развивающее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818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Нравственное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818FF"/>
                          </a:solidFill>
                          <a:effectLst/>
                          <a:latin typeface="Arial" panose="020B0604020202020204" pitchFamily="34" charset="0"/>
                        </a:rPr>
                        <a:t>  </a:t>
                      </a: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Спортивно-оздоровительное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Общекультурное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Социальное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818FF"/>
                          </a:solidFill>
                          <a:effectLst/>
                          <a:latin typeface="Times New Roman" panose="02020603050405020304" pitchFamily="18" charset="0"/>
                        </a:rPr>
                        <a:t>  </a:t>
                      </a: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Игровая;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 Досугово-развлекательная деятельность (досуговое общение);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 Художественное творчество;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 Социальное творчество 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 Трудовая 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 Общественно-полезная;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 Спортивно-оздоровительная 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 Туристско-краеведческая  и др.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4655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lang="ru-RU" sz="1800" b="1" dirty="0" smtClean="0">
                          <a:latin typeface="Times New Roman" pitchFamily="18" charset="0"/>
                        </a:rPr>
                        <a:t>Недельная нагрузка по СФГОС внеурочной деятельности 4 ч., и 6 часов</a:t>
                      </a:r>
                      <a:r>
                        <a:rPr lang="ru-RU" sz="1800" b="1" baseline="0" dirty="0" smtClean="0">
                          <a:latin typeface="Times New Roman" pitchFamily="18" charset="0"/>
                        </a:rPr>
                        <a:t> </a:t>
                      </a:r>
                      <a:r>
                        <a:rPr lang="ru-RU" sz="1800" b="1" dirty="0" smtClean="0">
                          <a:latin typeface="Times New Roman" pitchFamily="18" charset="0"/>
                        </a:rPr>
                        <a:t>отводится на проведение коррекционно-развивающей работы.</a:t>
                      </a:r>
                      <a:r>
                        <a:rPr lang="ru-RU" sz="2000" b="1" dirty="0" smtClean="0">
                          <a:latin typeface="Times New Roman" pitchFamily="18" charset="0"/>
                        </a:rPr>
                        <a:t/>
                      </a:r>
                      <a:br>
                        <a:rPr lang="ru-RU" sz="2000" b="1" dirty="0" smtClean="0">
                          <a:latin typeface="Times New Roman" pitchFamily="18" charset="0"/>
                        </a:rPr>
                      </a:b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2186512" cy="1511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093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АООП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общего образования для                                                              учащихся с умственной отсталостью содержит: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Организационный раздел</a:t>
            </a:r>
          </a:p>
          <a:p>
            <a:pPr>
              <a:buFont typeface="Wingdings" pitchFamily="2" charset="2"/>
              <a:buChar char="§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учебный план </a:t>
            </a:r>
          </a:p>
          <a:p>
            <a:pPr>
              <a:buFont typeface="Wingdings" pitchFamily="2" charset="2"/>
              <a:buChar char="§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систему специальных условий реализации основной образовательной программы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94724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570668"/>
            <a:ext cx="6589199" cy="1280890"/>
          </a:xfrm>
        </p:spPr>
        <p:txBody>
          <a:bodyPr>
            <a:normAutofit fontScale="90000"/>
          </a:bodyPr>
          <a:lstStyle/>
          <a:p>
            <a:r>
              <a:rPr lang="ru-RU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Учебный план </a:t>
            </a:r>
            <a:br>
              <a:rPr lang="ru-RU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АООП</a:t>
            </a:r>
            <a:endParaRPr lang="ru-RU" sz="4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75656" y="1988840"/>
            <a:ext cx="6591985" cy="421041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фиксирует общий объем нагрузки </a:t>
            </a:r>
          </a:p>
          <a:p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максимальный объем аудиторной нагрузки обучающихся</a:t>
            </a:r>
          </a:p>
          <a:p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состав и структуру обязательных предметных областей</a:t>
            </a:r>
          </a:p>
          <a:p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распределяет учебное время, отводимое на их освоение по классам и учебным предметам</a:t>
            </a:r>
          </a:p>
          <a:p>
            <a:endParaRPr lang="ru-RU" dirty="0"/>
          </a:p>
        </p:txBody>
      </p:sp>
      <p:pic>
        <p:nvPicPr>
          <p:cNvPr id="3074" name="Picture 2" descr="F:\для семинара\samoupravlenie-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880" y="116632"/>
            <a:ext cx="2280090" cy="20621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28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457918"/>
            <a:ext cx="6589199" cy="1280890"/>
          </a:xfrm>
        </p:spPr>
        <p:txBody>
          <a:bodyPr>
            <a:normAutofit/>
          </a:bodyPr>
          <a:lstStyle/>
          <a:p>
            <a:pPr algn="r"/>
            <a:r>
              <a:rPr lang="ru-RU" sz="2000" dirty="0" smtClean="0"/>
              <a:t>            </a:t>
            </a:r>
            <a:br>
              <a:rPr lang="ru-RU" sz="2000" dirty="0" smtClean="0"/>
            </a:br>
            <a:r>
              <a:rPr lang="ru-RU" sz="2000" dirty="0" smtClean="0"/>
              <a:t>    </a:t>
            </a:r>
            <a:r>
              <a:rPr lang="ru-RU" sz="2000" b="1" dirty="0" smtClean="0"/>
              <a:t>ПРИКАЗ  МИНОБРНАУКИ  РОССИИ</a:t>
            </a:r>
            <a:endParaRPr lang="ru-RU" sz="2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5656" y="457919"/>
            <a:ext cx="1567935" cy="102686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564" y="1484784"/>
            <a:ext cx="3405432" cy="4690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996" y="1502017"/>
            <a:ext cx="3392920" cy="4673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059832" y="548680"/>
            <a:ext cx="5186084" cy="9361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111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8-конечная звезда 5"/>
          <p:cNvSpPr/>
          <p:nvPr/>
        </p:nvSpPr>
        <p:spPr>
          <a:xfrm>
            <a:off x="1142976" y="785794"/>
            <a:ext cx="2500330" cy="1928826"/>
          </a:xfrm>
          <a:prstGeom prst="star8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часть</a:t>
            </a:r>
          </a:p>
        </p:txBody>
      </p:sp>
      <p:sp>
        <p:nvSpPr>
          <p:cNvPr id="7" name="8-конечная звезда 6"/>
          <p:cNvSpPr/>
          <p:nvPr/>
        </p:nvSpPr>
        <p:spPr>
          <a:xfrm>
            <a:off x="5572132" y="714356"/>
            <a:ext cx="2428892" cy="1928826"/>
          </a:xfrm>
          <a:prstGeom prst="star8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 часть</a:t>
            </a:r>
            <a:endParaRPr lang="ru-RU" sz="3600" b="1" i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Горизонтальный свиток 9"/>
          <p:cNvSpPr/>
          <p:nvPr/>
        </p:nvSpPr>
        <p:spPr>
          <a:xfrm>
            <a:off x="571472" y="2728084"/>
            <a:ext cx="3357586" cy="1533338"/>
          </a:xfrm>
          <a:prstGeom prst="horizontalScroll">
            <a:avLst/>
          </a:prstGeom>
          <a:solidFill>
            <a:srgbClr val="5BE4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обязательная</a:t>
            </a:r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5072066" y="2643182"/>
            <a:ext cx="3429024" cy="1714512"/>
          </a:xfrm>
          <a:prstGeom prst="horizontalScroll">
            <a:avLst/>
          </a:prstGeom>
          <a:solidFill>
            <a:srgbClr val="5BE4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Формируемая участниками образовательных отношений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080" y="4509120"/>
            <a:ext cx="5904656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146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9463" y="404664"/>
            <a:ext cx="6589200" cy="1280890"/>
          </a:xfrm>
        </p:spPr>
        <p:txBody>
          <a:bodyPr>
            <a:normAutofit/>
          </a:bodyPr>
          <a:lstStyle/>
          <a:p>
            <a:r>
              <a:rPr lang="ru-RU" b="1" i="1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Продолжительность образования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01019" y="1916832"/>
            <a:ext cx="3197531" cy="3767397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1вариант: </a:t>
            </a:r>
          </a:p>
          <a:p>
            <a:pPr marL="0" indent="0">
              <a:buNone/>
            </a:pPr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I-IV</a:t>
            </a:r>
            <a:r>
              <a:rPr lang="ru-RU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; V-IX; X-XII </a:t>
            </a:r>
            <a:endParaRPr lang="ru-RU" sz="3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12 лет</a:t>
            </a:r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88024" y="1844824"/>
            <a:ext cx="4176464" cy="3767397"/>
          </a:xfrm>
        </p:spPr>
        <p:txBody>
          <a:bodyPr/>
          <a:lstStyle/>
          <a:p>
            <a:r>
              <a:rPr lang="ru-RU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вариант:  </a:t>
            </a:r>
            <a:r>
              <a:rPr lang="ru-RU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подготовительный первый </a:t>
            </a:r>
          </a:p>
          <a:p>
            <a:pPr marL="0" indent="0">
              <a:buNone/>
            </a:pPr>
            <a:r>
              <a:rPr lang="ru-RU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(I1)- IV; V-XII </a:t>
            </a:r>
          </a:p>
          <a:p>
            <a:pPr marL="0" indent="0">
              <a:buNone/>
            </a:pPr>
            <a:r>
              <a:rPr lang="ru-RU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(13 лет)</a:t>
            </a:r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6558">
            <a:off x="1842875" y="4115914"/>
            <a:ext cx="2113820" cy="1564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9842428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08720"/>
            <a:ext cx="8424935" cy="5400600"/>
          </a:xfrm>
        </p:spPr>
        <p:txBody>
          <a:bodyPr/>
          <a:lstStyle/>
          <a:p>
            <a:pPr marL="0" indent="0"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000" dirty="0">
                <a:solidFill>
                  <a:srgbClr val="FFFF00"/>
                </a:solidFill>
                <a:effectLst/>
              </a:rPr>
              <a:t/>
            </a:r>
            <a:br>
              <a:rPr lang="ru-RU" sz="2000" dirty="0">
                <a:solidFill>
                  <a:srgbClr val="FFFF00"/>
                </a:solidFill>
                <a:effectLst/>
              </a:rPr>
            </a:br>
            <a:endParaRPr lang="ru-RU" sz="14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1143000" y="332656"/>
            <a:ext cx="6400800" cy="648072"/>
          </a:xfrm>
          <a:prstGeom prst="rect">
            <a:avLst/>
          </a:prstGeom>
          <a:effectLst/>
        </p:spPr>
        <p:txBody>
          <a:bodyPr rtlCol="0">
            <a:noAutofit/>
          </a:bodyPr>
          <a:lstStyle/>
          <a:p>
            <a:pPr indent="-182880" algn="ctr"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sz="2000" b="1" i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  <a:latin typeface="Times New Roman" pitchFamily="18" charset="0"/>
                <a:cs typeface="Times New Roman" pitchFamily="18" charset="0"/>
              </a:rPr>
              <a:t>Сравнительная характеристика учебных </a:t>
            </a:r>
            <a:r>
              <a:rPr lang="ru-RU" sz="2000" b="1" i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  <a:latin typeface="Times New Roman" pitchFamily="18" charset="0"/>
                <a:cs typeface="Times New Roman" pitchFamily="18" charset="0"/>
              </a:rPr>
              <a:t>планов (начальная школа) 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8541897"/>
              </p:ext>
            </p:extLst>
          </p:nvPr>
        </p:nvGraphicFramePr>
        <p:xfrm>
          <a:off x="685800" y="1052513"/>
          <a:ext cx="8062913" cy="5538216"/>
        </p:xfrm>
        <a:graphic>
          <a:graphicData uri="http://schemas.openxmlformats.org/drawingml/2006/table">
            <a:tbl>
              <a:tblPr firstRow="1" firstCol="1" bandRow="1"/>
              <a:tblGrid>
                <a:gridCol w="12680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61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37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2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39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476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215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907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30921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Образовательная программа В.В. Воронковой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07" marR="44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Образовательная программа по ФГОС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07" marR="44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60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Образовательные области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07" marR="44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Учебные предметы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07" marR="44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Кол-во часов в неделю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07" marR="44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Кол-во часов за год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07" marR="44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Образовательные области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07" marR="44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Учебные предметы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07" marR="44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Кол-во часов в неделю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07" marR="44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Кол-во часов за год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07" marR="44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1432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Общеобразовательный курс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07" marR="44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Чтение и развитие речи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07" marR="44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1-3 классы -  </a:t>
                      </a: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 5 часов,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 класс–по </a:t>
                      </a: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 часа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07" marR="44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476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07" marR="44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Язык и речевая практика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07" marR="44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Чтение 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07" marR="44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</a:t>
                      </a:r>
                      <a:r>
                        <a:rPr lang="ru-RU" sz="140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кл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– 3 ч. 2-4 </a:t>
                      </a:r>
                      <a:r>
                        <a:rPr lang="ru-RU" sz="1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кл</a:t>
                      </a: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  по 4 часа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07" marR="44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507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07" marR="44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14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Письмо и развитие речи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07" marR="44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1- </a:t>
                      </a: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 </a:t>
                      </a:r>
                      <a:r>
                        <a:rPr lang="ru-RU" sz="1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кл</a:t>
                      </a: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по  </a:t>
                      </a: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 часов 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07" marR="44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510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07" marR="44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Русский язык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07" marR="44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1-4 </a:t>
                      </a:r>
                      <a:r>
                        <a:rPr lang="ru-RU" sz="1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кл</a:t>
                      </a: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 по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 </a:t>
                      </a: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часа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07" marR="44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405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07" marR="44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267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Математика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07" marR="44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1-2 </a:t>
                      </a:r>
                      <a:r>
                        <a:rPr lang="ru-RU" sz="1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кл</a:t>
                      </a: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  по 5 часов, 3- 4 </a:t>
                      </a:r>
                      <a:r>
                        <a:rPr lang="ru-RU" sz="1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кл</a:t>
                      </a: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  по 6 час.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07" marR="44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578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07" marR="44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Речевая практика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07" marR="44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1-4 </a:t>
                      </a:r>
                      <a:r>
                        <a:rPr lang="ru-RU" sz="1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кл</a:t>
                      </a: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 по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 </a:t>
                      </a: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часу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07" marR="44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07" marR="44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60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07" marR="44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07" marR="44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07" marR="44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07" marR="44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Математика 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07" marR="44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Математика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07" marR="44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</a:t>
                      </a:r>
                      <a:r>
                        <a:rPr lang="ru-RU" sz="140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кл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– 3 ч. 2-4 </a:t>
                      </a:r>
                      <a:r>
                        <a:rPr lang="ru-RU" sz="140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кл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  по 4 часа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907" marR="44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507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07" marR="44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8909" name="Rectangle 4"/>
          <p:cNvSpPr>
            <a:spLocks noChangeArrowheads="1"/>
          </p:cNvSpPr>
          <p:nvPr/>
        </p:nvSpPr>
        <p:spPr bwMode="auto">
          <a:xfrm>
            <a:off x="1143000" y="12017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endParaRPr lang="ru-RU" altLang="ru-RU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98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16632"/>
            <a:ext cx="7772400" cy="936103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Сравнительная характеристика учебных планов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1695574"/>
              </p:ext>
            </p:extLst>
          </p:nvPr>
        </p:nvGraphicFramePr>
        <p:xfrm>
          <a:off x="467544" y="1127163"/>
          <a:ext cx="8393142" cy="46085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88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88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88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88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88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988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00115">
                <a:tc gridSpan="3">
                  <a:txBody>
                    <a:bodyPr/>
                    <a:lstStyle/>
                    <a:p>
                      <a:pPr algn="ctr"/>
                      <a:r>
                        <a:rPr lang="ru-RU" sz="2000" dirty="0" err="1" smtClean="0">
                          <a:solidFill>
                            <a:srgbClr val="FFFF00"/>
                          </a:solidFill>
                        </a:rPr>
                        <a:t>В.В.Воронкова</a:t>
                      </a:r>
                      <a:endParaRPr lang="ru-RU" sz="2000" dirty="0">
                        <a:solidFill>
                          <a:srgbClr val="FFFF00"/>
                        </a:solidFill>
                      </a:endParaRPr>
                    </a:p>
                  </a:txBody>
                  <a:tcPr marL="91439" marR="91439" marT="45717" marB="45717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FFFF00"/>
                          </a:solidFill>
                        </a:rPr>
                        <a:t>СФГОС</a:t>
                      </a:r>
                      <a:endParaRPr lang="ru-RU" sz="2000" dirty="0">
                        <a:solidFill>
                          <a:srgbClr val="FFFF00"/>
                        </a:solidFill>
                      </a:endParaRPr>
                    </a:p>
                  </a:txBody>
                  <a:tcPr marL="91439" marR="91439" marT="45717" marB="45717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127">
                <a:tc gridSpan="3"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Предметная область: Общеобразовательный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курс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7" marB="45717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Предметная область: Язык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и речевая практика; -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7" marB="45717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3230">
                <a:tc>
                  <a:txBody>
                    <a:bodyPr/>
                    <a:lstStyle/>
                    <a:p>
                      <a:pPr algn="ctr"/>
                      <a:r>
                        <a:rPr lang="ru-RU" sz="1400" b="0" i="1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предмета</a:t>
                      </a:r>
                      <a:endParaRPr lang="ru-RU" sz="1400" b="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К-во часов за год</a:t>
                      </a:r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К-во часов за</a:t>
                      </a:r>
                    </a:p>
                    <a:p>
                      <a:pPr algn="ctr"/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9 лет (5 лет)</a:t>
                      </a:r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7" marB="4571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1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предмета</a:t>
                      </a:r>
                    </a:p>
                  </a:txBody>
                  <a:tcPr marL="91439" marR="91439"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К-во часов за год</a:t>
                      </a:r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К-во часов за</a:t>
                      </a:r>
                    </a:p>
                    <a:p>
                      <a:pPr algn="ctr"/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5 лет </a:t>
                      </a:r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7" marB="4571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6970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Письмо и развитие речи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7" marB="45717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5кл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 – 170</a:t>
                      </a:r>
                    </a:p>
                    <a:p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6 </a:t>
                      </a:r>
                      <a:r>
                        <a:rPr lang="ru-RU" sz="1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кл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 – 136</a:t>
                      </a:r>
                    </a:p>
                    <a:p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7 </a:t>
                      </a:r>
                      <a:r>
                        <a:rPr lang="ru-RU" sz="1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кл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 -  136</a:t>
                      </a:r>
                    </a:p>
                    <a:p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8 </a:t>
                      </a:r>
                      <a:r>
                        <a:rPr lang="ru-RU" sz="1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кл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 – 136</a:t>
                      </a:r>
                    </a:p>
                    <a:p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9 </a:t>
                      </a:r>
                      <a:r>
                        <a:rPr lang="ru-RU" sz="1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кл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 – 132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710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7" marB="45717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Русский язык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7" marB="45717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 – 9 </a:t>
                      </a:r>
                      <a:r>
                        <a:rPr lang="ru-RU" sz="1600" kern="1200" baseline="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кл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– 136 часов</a:t>
                      </a:r>
                      <a:endParaRPr lang="ru-RU" sz="1600" kern="1200" baseline="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680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7" marB="4571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8733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Чтение и развитие речи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7" marB="45717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5кл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 – 136</a:t>
                      </a:r>
                    </a:p>
                    <a:p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6 </a:t>
                      </a:r>
                      <a:r>
                        <a:rPr lang="ru-RU" sz="1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кл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 – 136</a:t>
                      </a:r>
                    </a:p>
                    <a:p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7 </a:t>
                      </a:r>
                      <a:r>
                        <a:rPr lang="ru-RU" sz="1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кл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 -  102</a:t>
                      </a:r>
                    </a:p>
                    <a:p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8 </a:t>
                      </a:r>
                      <a:r>
                        <a:rPr lang="ru-RU" sz="1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кл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 – 102</a:t>
                      </a:r>
                    </a:p>
                    <a:p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9 </a:t>
                      </a:r>
                      <a:r>
                        <a:rPr lang="ru-RU" sz="1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кл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 – 99</a:t>
                      </a:r>
                    </a:p>
                  </a:txBody>
                  <a:tcPr marL="91439" marR="91439"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575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7" marB="45717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Чтение (литературное чтение)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7" marB="45717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 – 9 </a:t>
                      </a:r>
                      <a:r>
                        <a:rPr lang="ru-RU" sz="1600" kern="1200" baseline="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кл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– 136 часов</a:t>
                      </a:r>
                    </a:p>
                    <a:p>
                      <a:endParaRPr lang="ru-RU" sz="1600" kern="1200" baseline="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600" kern="1200" baseline="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680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7" marB="4571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170" name="Picture 2" descr="F:\для семинара\sm_ful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869160"/>
            <a:ext cx="1867540" cy="179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07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124744"/>
            <a:ext cx="8496944" cy="511256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16632"/>
            <a:ext cx="7772400" cy="720079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Сравнительная характеристика учебных планов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745684"/>
              </p:ext>
            </p:extLst>
          </p:nvPr>
        </p:nvGraphicFramePr>
        <p:xfrm>
          <a:off x="395536" y="908720"/>
          <a:ext cx="8568954" cy="5365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8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81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81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81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81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281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5656">
                <a:tc gridSpan="3">
                  <a:txBody>
                    <a:bodyPr/>
                    <a:lstStyle/>
                    <a:p>
                      <a:pPr algn="ctr"/>
                      <a:r>
                        <a:rPr lang="ru-RU" sz="2000" dirty="0" err="1" smtClean="0">
                          <a:solidFill>
                            <a:srgbClr val="FFFF00"/>
                          </a:solidFill>
                        </a:rPr>
                        <a:t>В.В.Воронкова</a:t>
                      </a:r>
                      <a:endParaRPr lang="ru-RU" sz="20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FFFF00"/>
                          </a:solidFill>
                        </a:rPr>
                        <a:t>СФГОС </a:t>
                      </a:r>
                      <a:endParaRPr lang="ru-RU" sz="20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703">
                <a:tc gridSpan="3"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Предметная область:: Общеобразовательный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курс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Предметная область: Математика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1730">
                <a:tc>
                  <a:txBody>
                    <a:bodyPr/>
                    <a:lstStyle/>
                    <a:p>
                      <a:pPr algn="ctr"/>
                      <a:r>
                        <a:rPr lang="ru-RU" sz="1400" b="0" i="1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предмета</a:t>
                      </a:r>
                      <a:endParaRPr lang="ru-RU" sz="1400" b="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К-во часов за год</a:t>
                      </a:r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К-во часов за</a:t>
                      </a:r>
                    </a:p>
                    <a:p>
                      <a:pPr algn="ctr"/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9 лет</a:t>
                      </a:r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1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предмета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К-во часов за год</a:t>
                      </a:r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К-во часов за</a:t>
                      </a:r>
                    </a:p>
                    <a:p>
                      <a:pPr algn="ctr"/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5</a:t>
                      </a:r>
                      <a:r>
                        <a:rPr lang="ru-RU" sz="14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лет</a:t>
                      </a:r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425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Математика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5кл. – 204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6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кл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. – 204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7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кл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. -  170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8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кл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. – 170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9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кл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. – 132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710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Математика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5-6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кл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– 136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7 -9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кл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-  102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578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0725"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Информатика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7-9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кл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- 34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656">
                <a:tc gridSpan="6">
                  <a:txBody>
                    <a:bodyPr/>
                    <a:lstStyle/>
                    <a:p>
                      <a:pPr algn="ctr"/>
                      <a:r>
                        <a:rPr lang="ru-RU" sz="20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И  з   м  е  н  е  н  и  я </a:t>
                      </a:r>
                      <a:endParaRPr lang="ru-RU" sz="20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398">
                <a:tc gridSpan="3"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Предметы: чтение и развитие речи, письмо и развитие речи, математика относятся к общеобразовательной области -  Общеобразовательный курс;</a:t>
                      </a:r>
                    </a:p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Предметы: русский язык, чтение относятся к образовательной области – Язык и речевая практика;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математика относится к образовательной области – Математика;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Количество часов в неделю уменьшилось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Добавился новый предмет «информатика»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8194" name="Picture 2" descr="F:\для семинара\матем%2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373216"/>
            <a:ext cx="1850528" cy="13278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75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124744"/>
            <a:ext cx="8496944" cy="511256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0"/>
            <a:ext cx="7772400" cy="936103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Сравнительная характеристика учебных планов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6487116"/>
              </p:ext>
            </p:extLst>
          </p:nvPr>
        </p:nvGraphicFramePr>
        <p:xfrm>
          <a:off x="467544" y="1142983"/>
          <a:ext cx="8424936" cy="5604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1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41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41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41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41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041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3442">
                <a:tc gridSpan="3">
                  <a:txBody>
                    <a:bodyPr/>
                    <a:lstStyle/>
                    <a:p>
                      <a:pPr algn="ctr"/>
                      <a:r>
                        <a:rPr lang="ru-RU" sz="2000" dirty="0" err="1" smtClean="0">
                          <a:solidFill>
                            <a:srgbClr val="FFFF00"/>
                          </a:solidFill>
                        </a:rPr>
                        <a:t>В.В.Воронкова</a:t>
                      </a:r>
                      <a:endParaRPr lang="ru-RU" sz="20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FFFF00"/>
                          </a:solidFill>
                        </a:rPr>
                        <a:t>СФГОС </a:t>
                      </a:r>
                      <a:endParaRPr lang="ru-RU" sz="20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7821">
                <a:tc gridSpan="3"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Предметная область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Обществознание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Предметная область: </a:t>
                      </a: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Человек и общество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7893">
                <a:tc>
                  <a:txBody>
                    <a:bodyPr/>
                    <a:lstStyle/>
                    <a:p>
                      <a:pPr algn="ctr"/>
                      <a:r>
                        <a:rPr lang="ru-RU" sz="1400" b="0" i="1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предмета</a:t>
                      </a:r>
                      <a:endParaRPr lang="ru-RU" sz="1400" b="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К-во часов за год</a:t>
                      </a:r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К-во часов  всего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1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предмета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К-во часов за год</a:t>
                      </a:r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К-во часов всего</a:t>
                      </a:r>
                    </a:p>
                    <a:p>
                      <a:pPr algn="ctr"/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585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История Отечества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7-9 кл.-68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История Отечества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7 - 9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кл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.- 68ч</a:t>
                      </a:r>
                    </a:p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069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Ведение в обществознание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8-9 кл.-34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Основы социальной жизни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5-6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кл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– 34ч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7-9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кл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– 68ч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Мир истории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кл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- 68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3442">
                <a:tc gridSpan="6">
                  <a:txBody>
                    <a:bodyPr/>
                    <a:lstStyle/>
                    <a:p>
                      <a:pPr algn="ctr"/>
                      <a:r>
                        <a:rPr lang="ru-RU" sz="20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И  з   м  е  н  е  н  и  я </a:t>
                      </a:r>
                      <a:endParaRPr lang="ru-RU" sz="20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37837">
                <a:tc gridSpan="6">
                  <a:txBody>
                    <a:bodyPr/>
                    <a:lstStyle/>
                    <a:p>
                      <a:pPr marL="285750" indent="-285750">
                        <a:buFontTx/>
                        <a:buNone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-Изменилось название образовательной области</a:t>
                      </a:r>
                    </a:p>
                    <a:p>
                      <a:pPr marL="285750" indent="-285750">
                        <a:buFontTx/>
                        <a:buNone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-Изменилось название предмета (ведение в обществознание - основы социальной жизни)</a:t>
                      </a:r>
                    </a:p>
                    <a:p>
                      <a:pPr marL="285750" indent="-285750">
                        <a:buFontTx/>
                        <a:buNone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-Добавился предмет «Мир истории»</a:t>
                      </a:r>
                    </a:p>
                    <a:p>
                      <a:pPr marL="285750" indent="-285750">
                        <a:buFontTx/>
                        <a:buNone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-Увеличилось количество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часов на изучение предметной области «Человек и общество»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881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6632"/>
            <a:ext cx="7772400" cy="504056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Сравнительная характеристика учебных планов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5951323"/>
              </p:ext>
            </p:extLst>
          </p:nvPr>
        </p:nvGraphicFramePr>
        <p:xfrm>
          <a:off x="395536" y="620688"/>
          <a:ext cx="8640959" cy="60349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69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69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69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69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930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9019">
                <a:tc gridSpan="3">
                  <a:txBody>
                    <a:bodyPr/>
                    <a:lstStyle/>
                    <a:p>
                      <a:pPr algn="ctr"/>
                      <a:r>
                        <a:rPr lang="ru-RU" sz="2000" dirty="0" err="1" smtClean="0">
                          <a:solidFill>
                            <a:srgbClr val="FFFF00"/>
                          </a:solidFill>
                        </a:rPr>
                        <a:t>В.В.Воронкова</a:t>
                      </a:r>
                      <a:endParaRPr lang="ru-RU" sz="2000" dirty="0">
                        <a:solidFill>
                          <a:srgbClr val="FFFF00"/>
                        </a:solidFill>
                      </a:endParaRPr>
                    </a:p>
                  </a:txBody>
                  <a:tcPr marL="91437" marR="91437" marT="45716" marB="45716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FFFF00"/>
                          </a:solidFill>
                        </a:rPr>
                        <a:t>СФГОС </a:t>
                      </a:r>
                      <a:endParaRPr lang="ru-RU" sz="2000" dirty="0">
                        <a:solidFill>
                          <a:srgbClr val="FFFF00"/>
                        </a:solidFill>
                      </a:endParaRPr>
                    </a:p>
                  </a:txBody>
                  <a:tcPr marL="91437" marR="91437" marT="45716" marB="45716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168">
                <a:tc gridSpan="3"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Предметная область: 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Природа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16" marB="45716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Предметная область: 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Естествознание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16" marB="45716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719">
                <a:tc>
                  <a:txBody>
                    <a:bodyPr/>
                    <a:lstStyle/>
                    <a:p>
                      <a:pPr algn="ctr"/>
                      <a:r>
                        <a:rPr lang="ru-RU" sz="1400" b="0" i="1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предмета</a:t>
                      </a:r>
                      <a:endParaRPr lang="ru-RU" sz="1400" b="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К-во часов за год</a:t>
                      </a:r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К-во часов всего</a:t>
                      </a:r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16" marB="4571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1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предмета</a:t>
                      </a:r>
                    </a:p>
                  </a:txBody>
                  <a:tcPr marL="91437" marR="91437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К-во часов за год</a:t>
                      </a:r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К-во часов всего</a:t>
                      </a:r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16" marB="4571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737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ПРИРОДОВЕДЕНИЕ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16" marB="4571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кл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– 68 –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без учета начальной школы</a:t>
                      </a:r>
                    </a:p>
                  </a:txBody>
                  <a:tcPr marL="91437" marR="91437" marT="45716" marB="45716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Обучение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 год – 5 классы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16" marB="4571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ПРИРОДОВЕДЕНИЕ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16" marB="4571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5-6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кл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- 68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16" marB="45716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136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7" marR="91437" marT="45716" marB="4571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473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БИОЛОГИЯ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16" marB="45716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кл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– 68;</a:t>
                      </a:r>
                    </a:p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кл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– 68:</a:t>
                      </a:r>
                    </a:p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8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кл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– 68;</a:t>
                      </a:r>
                    </a:p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кл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– 68</a:t>
                      </a:r>
                    </a:p>
                  </a:txBody>
                  <a:tcPr marL="91437" marR="91437" marT="45716" marB="4571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Итого: - 272 ч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16" marB="4571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БИОЛОГИЯ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16" marB="4571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7-9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кл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– 68</a:t>
                      </a:r>
                    </a:p>
                  </a:txBody>
                  <a:tcPr marL="91437" marR="91437" marT="45716" marB="45716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204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16" marB="4571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8677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ГЕОГРАФИЯ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16" marB="4571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кл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– 68;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кл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– 68: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кл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– 68;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кл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- 68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16" marB="4571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Итого: - 272 ч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16" marB="4571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ГЕОГРАФИЯ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16" marB="4571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6-9 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кл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– 68;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16" marB="45716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272 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16" marB="4571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9019">
                <a:tc gridSpan="6">
                  <a:txBody>
                    <a:bodyPr/>
                    <a:lstStyle/>
                    <a:p>
                      <a:pPr algn="ctr"/>
                      <a:r>
                        <a:rPr lang="ru-RU" sz="20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И  з   м  е  н  е  н  и  я </a:t>
                      </a:r>
                      <a:endParaRPr lang="ru-RU" sz="20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16" marB="45716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40219">
                <a:tc gridSpan="3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16" marB="45716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 изучение предмета «природоведение» отводится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 года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Уменьшился срок изучения и количество часов на предмет «биология»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16" marB="45716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5122" name="Picture 2" descr="F:\для семинара\shkolnye_kartinki_25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65749"/>
            <a:ext cx="1368152" cy="179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52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936103"/>
          </a:xfrm>
        </p:spPr>
        <p:txBody>
          <a:bodyPr>
            <a:normAutofit/>
          </a:bodyPr>
          <a:lstStyle/>
          <a:p>
            <a:pPr algn="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Сравнительная характеристика учебных планов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9191123"/>
              </p:ext>
            </p:extLst>
          </p:nvPr>
        </p:nvGraphicFramePr>
        <p:xfrm>
          <a:off x="467544" y="1628800"/>
          <a:ext cx="8424864" cy="42807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4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4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4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41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041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10497">
                <a:tc gridSpan="3">
                  <a:txBody>
                    <a:bodyPr/>
                    <a:lstStyle/>
                    <a:p>
                      <a:pPr algn="ctr"/>
                      <a:r>
                        <a:rPr lang="ru-RU" sz="2000" dirty="0" err="1" smtClean="0">
                          <a:solidFill>
                            <a:srgbClr val="FFFF00"/>
                          </a:solidFill>
                        </a:rPr>
                        <a:t>В.В.Воронкова</a:t>
                      </a:r>
                      <a:endParaRPr lang="ru-RU" sz="2000" dirty="0">
                        <a:solidFill>
                          <a:srgbClr val="FFFF00"/>
                        </a:solidFill>
                      </a:endParaRPr>
                    </a:p>
                  </a:txBody>
                  <a:tcPr marL="91439" marR="91439" marT="45726" marB="45726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FFFF00"/>
                          </a:solidFill>
                        </a:rPr>
                        <a:t>СФГОС</a:t>
                      </a:r>
                      <a:endParaRPr lang="ru-RU" sz="2000" dirty="0">
                        <a:solidFill>
                          <a:srgbClr val="FFFF00"/>
                        </a:solidFill>
                      </a:endParaRPr>
                    </a:p>
                  </a:txBody>
                  <a:tcPr marL="91439" marR="91439" marT="45726" marB="45726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9951">
                <a:tc gridSpan="3"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Предметная область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Коррекционная подготовка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6" marB="45726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Предметная область: </a:t>
                      </a: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Человек и общество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6" marB="45726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6317">
                <a:tc>
                  <a:txBody>
                    <a:bodyPr/>
                    <a:lstStyle/>
                    <a:p>
                      <a:pPr algn="ctr"/>
                      <a:r>
                        <a:rPr lang="ru-RU" sz="1400" b="0" i="1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предмета</a:t>
                      </a:r>
                      <a:endParaRPr lang="ru-RU" sz="1400" b="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К-во часов за год</a:t>
                      </a:r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К-во часов всего</a:t>
                      </a:r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1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предмета</a:t>
                      </a: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К-во часов за год</a:t>
                      </a:r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К-во часов всего</a:t>
                      </a:r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6" marB="4572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255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Социально-бытовая ориентировка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кл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– 34 ч</a:t>
                      </a:r>
                    </a:p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6-9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кл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– 68 ч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306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Основы социальной жизни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5-6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кл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– 34ч</a:t>
                      </a:r>
                    </a:p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7-9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кл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– 68ч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272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0497">
                <a:tc gridSpan="6">
                  <a:txBody>
                    <a:bodyPr/>
                    <a:lstStyle/>
                    <a:p>
                      <a:pPr algn="ctr"/>
                      <a:r>
                        <a:rPr lang="ru-RU" sz="20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И  з   м  е  н  е  н  и  я </a:t>
                      </a:r>
                      <a:endParaRPr lang="ru-RU" sz="20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6" marB="45726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20919">
                <a:tc gridSpan="3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6" marB="45726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Увеличилось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общее к-во часов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Изменились задачи и требования к базовым учебным действиям обучающихся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Определён уровень знаний:</a:t>
                      </a:r>
                      <a:b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минимальный и достаточный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6" marB="45726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098" name="Picture 2" descr="C:\Users\admin\Desktop\для семинара\9630359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149080"/>
            <a:ext cx="1545158" cy="244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19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6512511" cy="720080"/>
          </a:xfrm>
        </p:spPr>
        <p:txBody>
          <a:bodyPr>
            <a:normAutofit fontScale="90000"/>
          </a:bodyPr>
          <a:lstStyle/>
          <a:p>
            <a:pPr marL="320040" indent="-32004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000" i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Сравнительная характеристика учебных </a:t>
            </a:r>
            <a:r>
              <a:rPr lang="ru-RU" sz="2000" i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планов</a:t>
            </a:r>
            <a:br>
              <a:rPr lang="ru-RU" sz="2000" i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(начальная </a:t>
            </a:r>
            <a:r>
              <a:rPr lang="ru-RU" sz="2000" i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школа)</a:t>
            </a:r>
            <a:r>
              <a:rPr lang="ru-RU" sz="4800" dirty="0"/>
              <a:t/>
            </a:r>
            <a:br>
              <a:rPr lang="ru-RU" sz="4800" dirty="0"/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109046301"/>
              </p:ext>
            </p:extLst>
          </p:nvPr>
        </p:nvGraphicFramePr>
        <p:xfrm>
          <a:off x="467544" y="1052736"/>
          <a:ext cx="8497887" cy="5498426"/>
        </p:xfrm>
        <a:graphic>
          <a:graphicData uri="http://schemas.openxmlformats.org/drawingml/2006/table">
            <a:tbl>
              <a:tblPr firstRow="1" firstCol="1" bandRow="1"/>
              <a:tblGrid>
                <a:gridCol w="15124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59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04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04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42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14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220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207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99566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Образовательная программа В.В. Воронковой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Образовательная программа по ФГОС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95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Образовательные области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Учебные предметы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Кол-во часов в неделю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Кол-во часов за год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Образовательные области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Учебные предметы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Кол-во часов в неделю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Кол-во часов за год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1843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Искусство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Музыка и пение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1-4 </a:t>
                      </a:r>
                      <a:r>
                        <a:rPr lang="ru-RU" sz="16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кл</a:t>
                      </a: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 по 1 часу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135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Искусство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Музыка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кл-2ч.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2-4 </a:t>
                      </a:r>
                      <a:r>
                        <a:rPr lang="ru-RU" sz="16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кл</a:t>
                      </a: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 по 1 часу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168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50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Изобразительное искусство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1-4 </a:t>
                      </a:r>
                      <a:r>
                        <a:rPr lang="ru-RU" sz="160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кл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 по 1 час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135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Изобразительное искусство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1-4 </a:t>
                      </a:r>
                      <a:r>
                        <a:rPr lang="ru-RU" sz="160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кл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 по 1 часу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135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65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Физическая культура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кл-1ч,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2-4 кл-2ч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237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26509">
                <a:tc gridSpan="8"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6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Из образовательной области «Искусство» удален предмет «физическая культура»</a:t>
                      </a:r>
                    </a:p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6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Изменилось наименование предмета «Музыка» и увеличилось к-во часов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1266" name="Picture 2" descr="F:\для семинара\2957473-b4ab39041f765f6c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37983"/>
            <a:ext cx="1600217" cy="100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17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0"/>
            <a:ext cx="7772400" cy="936103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Сравнительная характеристика учебных планов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2560646"/>
              </p:ext>
            </p:extLst>
          </p:nvPr>
        </p:nvGraphicFramePr>
        <p:xfrm>
          <a:off x="395536" y="1052736"/>
          <a:ext cx="8424864" cy="51664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4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4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4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41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041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19134">
                <a:tc gridSpan="3">
                  <a:txBody>
                    <a:bodyPr/>
                    <a:lstStyle/>
                    <a:p>
                      <a:pPr algn="ctr"/>
                      <a:r>
                        <a:rPr lang="ru-RU" sz="2000" dirty="0" err="1" smtClean="0">
                          <a:solidFill>
                            <a:srgbClr val="FFFF00"/>
                          </a:solidFill>
                        </a:rPr>
                        <a:t>В.В.Воронкова</a:t>
                      </a:r>
                      <a:endParaRPr lang="ru-RU" sz="2000" dirty="0">
                        <a:solidFill>
                          <a:srgbClr val="FFFF00"/>
                        </a:solidFill>
                      </a:endParaRPr>
                    </a:p>
                  </a:txBody>
                  <a:tcPr marL="91439" marR="91439" marT="45727" marB="45727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FFFF00"/>
                          </a:solidFill>
                        </a:rPr>
                        <a:t>СФГОС </a:t>
                      </a:r>
                      <a:endParaRPr lang="ru-RU" sz="2000" dirty="0">
                        <a:solidFill>
                          <a:srgbClr val="FFFF00"/>
                        </a:solidFill>
                      </a:endParaRPr>
                    </a:p>
                  </a:txBody>
                  <a:tcPr marL="91439" marR="91439" marT="45727" marB="45727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0119">
                <a:tc gridSpan="3"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Предметная область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Искусство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7" marB="45727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Предметная область: </a:t>
                      </a: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7" marB="45727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9545">
                <a:tc>
                  <a:txBody>
                    <a:bodyPr/>
                    <a:lstStyle/>
                    <a:p>
                      <a:pPr algn="ctr"/>
                      <a:r>
                        <a:rPr lang="ru-RU" sz="1400" b="0" i="1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предмета</a:t>
                      </a:r>
                      <a:endParaRPr lang="ru-RU" sz="1400" b="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К-во часов за год</a:t>
                      </a:r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К-во часов всего</a:t>
                      </a:r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7" marB="4572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1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предмета</a:t>
                      </a:r>
                    </a:p>
                  </a:txBody>
                  <a:tcPr marL="91439" marR="91439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К-во часов за год</a:t>
                      </a:r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К-во часов всего</a:t>
                      </a:r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7" marB="4572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049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кл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– 34 ч</a:t>
                      </a:r>
                    </a:p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2-4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кл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– 68 ч 5-9 – 102 ч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204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7" marB="4572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5-9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кл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–102ч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510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7" marB="4572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7053"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7" marB="45727"/>
                </a:tc>
                <a:tc>
                  <a:txBody>
                    <a:bodyPr/>
                    <a:lstStyle/>
                    <a:p>
                      <a:pPr algn="ctr"/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7" marB="45727"/>
                </a:tc>
                <a:tc>
                  <a:txBody>
                    <a:bodyPr/>
                    <a:lstStyle/>
                    <a:p>
                      <a:pPr algn="ctr"/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7" marB="45727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7" marB="45727"/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7" marB="45727"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7" marB="4572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9134">
                <a:tc gridSpan="6">
                  <a:txBody>
                    <a:bodyPr/>
                    <a:lstStyle/>
                    <a:p>
                      <a:pPr algn="ctr"/>
                      <a:r>
                        <a:rPr lang="ru-RU" sz="20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И  з   м  е  н  е  н  и  я </a:t>
                      </a:r>
                      <a:endParaRPr lang="ru-RU" sz="20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7" marB="45727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50811">
                <a:tc gridSpan="6"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выделена в отдельную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образовательную область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Увеличилось количество часов на образовательную область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Образовательная организация самостоятельно определяет к-во часов на разделы программы, учитывая особые образовательные потребности обучающихся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    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Оценивание усвоения учебной программы проходит по двум уровням: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уровень – достаточный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 уровень – минимальный.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7" marB="45727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0242" name="Picture 2" descr="F:\для семинара\53180f11286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708920"/>
            <a:ext cx="1204779" cy="224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05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3"/>
          <p:cNvSpPr>
            <a:spLocks noGrp="1"/>
          </p:cNvSpPr>
          <p:nvPr>
            <p:ph type="title"/>
          </p:nvPr>
        </p:nvSpPr>
        <p:spPr>
          <a:xfrm>
            <a:off x="827584" y="392282"/>
            <a:ext cx="8229600" cy="876478"/>
          </a:xfrm>
        </p:spPr>
        <p:txBody>
          <a:bodyPr/>
          <a:lstStyle/>
          <a:p>
            <a:r>
              <a:rPr lang="ru-RU" altLang="ru-RU" sz="3200" b="1" dirty="0" smtClean="0">
                <a:latin typeface="Times New Roman" pitchFamily="18" charset="0"/>
                <a:cs typeface="Times New Roman" pitchFamily="18" charset="0"/>
              </a:rPr>
              <a:t>     Введение СФГОС обучающихся в ОУ: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331913" y="1916832"/>
            <a:ext cx="4356100" cy="180022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rgbClr val="7E6BC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период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515291" y="4725144"/>
            <a:ext cx="4752975" cy="16557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rgbClr val="7E6BC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</a:t>
            </a:r>
            <a:r>
              <a:rPr lang="ru-RU" sz="3600" dirty="0" smtClean="0">
                <a:solidFill>
                  <a:srgbClr val="7E6BC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 smtClean="0">
                <a:solidFill>
                  <a:srgbClr val="7E6BC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01 сентября 2016г.</a:t>
            </a:r>
            <a:endParaRPr lang="ru-RU" sz="3600" dirty="0">
              <a:solidFill>
                <a:srgbClr val="7E6BC9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4067175" y="1269326"/>
            <a:ext cx="485775" cy="584200"/>
          </a:xfrm>
          <a:prstGeom prst="down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4341654" y="3878694"/>
            <a:ext cx="484188" cy="657225"/>
          </a:xfrm>
          <a:prstGeom prst="down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24583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1849438"/>
            <a:ext cx="1470025" cy="26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F:\для семинара\shkolnye_kartinki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39" y="3878694"/>
            <a:ext cx="2638425" cy="26432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90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288" y="1125538"/>
            <a:ext cx="8497887" cy="5111750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16633"/>
            <a:ext cx="7772400" cy="648072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Сравнительная характеристика учебных планов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0738332"/>
              </p:ext>
            </p:extLst>
          </p:nvPr>
        </p:nvGraphicFramePr>
        <p:xfrm>
          <a:off x="468313" y="1214421"/>
          <a:ext cx="8424864" cy="48055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4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4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4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41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041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6786">
                <a:tc gridSpan="3">
                  <a:txBody>
                    <a:bodyPr/>
                    <a:lstStyle/>
                    <a:p>
                      <a:pPr algn="ctr"/>
                      <a:r>
                        <a:rPr lang="ru-RU" sz="2000" dirty="0" err="1" smtClean="0">
                          <a:solidFill>
                            <a:srgbClr val="FFFF00"/>
                          </a:solidFill>
                        </a:rPr>
                        <a:t>В.В.Воронкова</a:t>
                      </a:r>
                      <a:endParaRPr lang="ru-RU" sz="2000" dirty="0">
                        <a:solidFill>
                          <a:srgbClr val="FFFF00"/>
                        </a:solidFill>
                      </a:endParaRPr>
                    </a:p>
                  </a:txBody>
                  <a:tcPr marL="91439" marR="91439" marT="45725" marB="45725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FFFF00"/>
                          </a:solidFill>
                        </a:rPr>
                        <a:t>СФГОС </a:t>
                      </a:r>
                      <a:endParaRPr lang="ru-RU" sz="2000" dirty="0">
                        <a:solidFill>
                          <a:srgbClr val="FFFF00"/>
                        </a:solidFill>
                      </a:endParaRPr>
                    </a:p>
                  </a:txBody>
                  <a:tcPr marL="91439" marR="91439" marT="45725" marB="45725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633">
                <a:tc gridSpan="3"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Предметная область: 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Трудовая подготовка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Предметная область: 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Технологии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6564">
                <a:tc>
                  <a:txBody>
                    <a:bodyPr/>
                    <a:lstStyle/>
                    <a:p>
                      <a:pPr algn="ctr"/>
                      <a:r>
                        <a:rPr lang="ru-RU" sz="1400" b="0" i="1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предмета</a:t>
                      </a:r>
                      <a:endParaRPr lang="ru-RU" sz="1400" b="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К-во часов за год</a:t>
                      </a:r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К-во часов всего</a:t>
                      </a:r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1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предмета</a:t>
                      </a:r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К-во часов за год</a:t>
                      </a:r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К-во часов всего</a:t>
                      </a:r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1252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Профессионально-трудовое обучение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5 </a:t>
                      </a:r>
                      <a:r>
                        <a:rPr lang="ru-RU" sz="16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кл</a:t>
                      </a:r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– 204 ч</a:t>
                      </a:r>
                    </a:p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6 </a:t>
                      </a:r>
                      <a:r>
                        <a:rPr lang="ru-RU" sz="16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кл</a:t>
                      </a:r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– 272 ч</a:t>
                      </a:r>
                    </a:p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7 </a:t>
                      </a:r>
                      <a:r>
                        <a:rPr lang="ru-RU" sz="16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кл</a:t>
                      </a:r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– 340 ч</a:t>
                      </a:r>
                    </a:p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8 </a:t>
                      </a:r>
                      <a:r>
                        <a:rPr lang="ru-RU" sz="16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кл</a:t>
                      </a:r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– 408 ч</a:t>
                      </a:r>
                    </a:p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9 </a:t>
                      </a:r>
                      <a:r>
                        <a:rPr lang="ru-RU" sz="16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кл</a:t>
                      </a:r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– 476 ч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1700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Профильный труд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5-6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кл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– 204 ч</a:t>
                      </a:r>
                    </a:p>
                    <a:p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7 </a:t>
                      </a:r>
                      <a:r>
                        <a:rPr lang="ru-RU" sz="16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кл</a:t>
                      </a:r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– 238 ч</a:t>
                      </a:r>
                    </a:p>
                    <a:p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8-9</a:t>
                      </a:r>
                      <a:r>
                        <a:rPr lang="ru-RU" sz="16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кл</a:t>
                      </a:r>
                      <a:r>
                        <a:rPr lang="ru-RU" sz="16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– 272 ч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1190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633"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endParaRPr lang="ru-RU" sz="16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endParaRPr lang="ru-RU" sz="16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endParaRPr lang="ru-RU" sz="16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6786">
                <a:tc gridSpan="6">
                  <a:txBody>
                    <a:bodyPr/>
                    <a:lstStyle/>
                    <a:p>
                      <a:pPr algn="ctr"/>
                      <a:r>
                        <a:rPr lang="ru-RU" sz="20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И  з   м  е  н  е  н  и  я </a:t>
                      </a:r>
                      <a:endParaRPr lang="ru-RU" sz="20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10535">
                <a:tc gridSpan="3"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 Изменилось наименование предмета</a:t>
                      </a:r>
                    </a:p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 Количество часов в неделю уменьшено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074" name="Picture 2" descr="C:\Users\admin\Desktop\для семинара\ba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005064"/>
            <a:ext cx="1956686" cy="226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49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1268413"/>
            <a:ext cx="8353425" cy="5113337"/>
          </a:xfrm>
        </p:spPr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1258888" y="0"/>
            <a:ext cx="6400800" cy="536575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indent="-182880"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Сравнительная характеристика учебных планов</a:t>
            </a:r>
            <a:endParaRPr lang="ru-RU" b="1" i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551092"/>
              </p:ext>
            </p:extLst>
          </p:nvPr>
        </p:nvGraphicFramePr>
        <p:xfrm>
          <a:off x="0" y="60960"/>
          <a:ext cx="9144001" cy="67398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00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25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12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00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062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938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0614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FFFF00"/>
                          </a:solidFill>
                        </a:rPr>
                        <a:t>Воронкова В.В.</a:t>
                      </a:r>
                      <a:endParaRPr lang="ru-RU" sz="1800" dirty="0">
                        <a:solidFill>
                          <a:srgbClr val="FFFF00"/>
                        </a:solidFill>
                      </a:endParaRPr>
                    </a:p>
                  </a:txBody>
                  <a:tcPr marT="45728" marB="45728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FFFF00"/>
                          </a:solidFill>
                        </a:rPr>
                        <a:t>СФГОС</a:t>
                      </a:r>
                      <a:endParaRPr lang="ru-RU" sz="1800" dirty="0">
                        <a:solidFill>
                          <a:srgbClr val="FFFF00"/>
                        </a:solidFill>
                      </a:endParaRPr>
                    </a:p>
                  </a:txBody>
                  <a:tcPr marT="45728" marB="45728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123">
                <a:tc gridSpan="3"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Предметная область:  </a:t>
                      </a:r>
                      <a:r>
                        <a:rPr lang="ru-RU" sz="1400" b="1" i="0" dirty="0" smtClean="0">
                          <a:latin typeface="Times New Roman" pitchFamily="18" charset="0"/>
                          <a:cs typeface="Times New Roman" pitchFamily="18" charset="0"/>
                        </a:rPr>
                        <a:t>Коррекционная подготовка</a:t>
                      </a:r>
                    </a:p>
                  </a:txBody>
                  <a:tcPr marT="45728" marB="45728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Предметная область:  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Внеурочная деятельность</a:t>
                      </a:r>
                    </a:p>
                  </a:txBody>
                  <a:tcPr marT="45728" marB="45728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предмета</a:t>
                      </a: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К-во часов за год</a:t>
                      </a: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К-во часов всего</a:t>
                      </a: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наименование предмета</a:t>
                      </a: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К-во часов за год</a:t>
                      </a: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К-во часов всего</a:t>
                      </a:r>
                    </a:p>
                  </a:txBody>
                  <a:tcPr marT="45728" marB="4572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191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ритмика </a:t>
                      </a:r>
                      <a:endParaRPr lang="ru-RU" sz="18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136</a:t>
                      </a: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5444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 4 года  обучения</a:t>
                      </a: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latin typeface="Times New Roman" pitchFamily="18" charset="0"/>
                          <a:cs typeface="Times New Roman" pitchFamily="18" charset="0"/>
                        </a:rPr>
                        <a:t>Часть, формируемая участниками образовательных отношений</a:t>
                      </a:r>
                      <a:endParaRPr lang="ru-RU" sz="12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5-9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кл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– 68 ч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340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8" marB="4572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2153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Предметная область:  </a:t>
                      </a: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компонент образовательного учреждения</a:t>
                      </a:r>
                    </a:p>
                  </a:txBody>
                  <a:tcPr marT="45728" marB="45728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Коррекционно-развивающая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область (коррекционные занятия)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5-9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кл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–204ч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1020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8" marB="4572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571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Логопедические занятия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748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5236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за 7 лет обучения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Внеурочная деятельность</a:t>
                      </a:r>
                      <a:endParaRPr kumimoji="0" lang="ru-RU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5-9 кл-136ч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680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8" marB="4572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0676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ЛФК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136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544</a:t>
                      </a:r>
                      <a:r>
                        <a:rPr lang="ru-RU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за 4 года обучения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8" marB="4572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4504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Развитие психомоторики и сенсорных процессов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242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1088 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за 4 года обучения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8" marB="45728"/>
                </a:tc>
                <a:tc gridSpan="3">
                  <a:txBody>
                    <a:bodyPr/>
                    <a:lstStyle/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8" marB="45728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3164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Обязательные индивидуальные и групповые занятия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374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2618</a:t>
                      </a:r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за 7 лет обучения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8" marB="45728"/>
                </a:tc>
                <a:tc gridSpan="3">
                  <a:txBody>
                    <a:bodyPr/>
                    <a:lstStyle/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8" marB="45728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146" name="Picture 2" descr="C:\Users\admin\Desktop\для семинара\428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81128"/>
            <a:ext cx="3809524" cy="200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42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0"/>
            <a:ext cx="7498080" cy="571480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Учебный план для детей с ТМНР (1-4 классы)</a:t>
            </a:r>
            <a:endParaRPr lang="ru-RU" sz="28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9848745"/>
              </p:ext>
            </p:extLst>
          </p:nvPr>
        </p:nvGraphicFramePr>
        <p:xfrm>
          <a:off x="179512" y="586670"/>
          <a:ext cx="8856988" cy="61609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24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24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95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95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20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20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1951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1951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4345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Образовательные области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Учебные предметы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доп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 класс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 класс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 класс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 класс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95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Язык и речевая практика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Речь и альтернативная коммуникация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5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Математика </a:t>
                      </a:r>
                    </a:p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Математические представления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585">
                <a:tc rowSpan="4"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Окружающий мир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Окружающий природный мир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2585">
                <a:tc vMerge="1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Окружающий социальный мир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4766">
                <a:tc vMerge="1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Человек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4766">
                <a:tc vMerge="1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Домоводство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258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Адаптивная физическая культура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4766">
                <a:tc rowSpan="2"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Искусство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Музыка и движение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20841">
                <a:tc vMerge="1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Изобразительная деятельность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81105">
                <a:tc gridSpan="2"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Коррекционно-развивающие занятия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81105">
                <a:tc gridSpan="8"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Отсутствует  образовательная  область ТЕХНОЛОГИИ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9218" name="Picture 2" descr="F:\для семинара\5efe0279361c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517232"/>
            <a:ext cx="829674" cy="115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501174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8034096" cy="692696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Часть, формируемая участниками образовательных отношений</a:t>
            </a:r>
            <a:endParaRPr lang="ru-RU" sz="28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3729295"/>
              </p:ext>
            </p:extLst>
          </p:nvPr>
        </p:nvGraphicFramePr>
        <p:xfrm>
          <a:off x="467544" y="1268760"/>
          <a:ext cx="8538915" cy="3540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18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66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4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54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22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66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66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Коррекционные курсы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доп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 класс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 класс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 класс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 класс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Сенсорное  развитие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Предметно-практические  действия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Двигательное  развитие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Альтернативная  коммуникация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 gridSpan="7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Внеурочная деятельность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5 дней</a:t>
                      </a:r>
                      <a:endParaRPr lang="ru-RU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6146" name="Picture 2" descr="F:\для семинара\shkolnye_kartinki_KARANDAS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32745" y="3648175"/>
            <a:ext cx="187851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960997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/>
          <a:lstStyle/>
          <a:p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Учебный план для детей с ТМНР </a:t>
            </a: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(5-12 </a:t>
            </a: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классы)</a:t>
            </a:r>
            <a:endParaRPr lang="ru-RU" sz="28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879079"/>
              </p:ext>
            </p:extLst>
          </p:nvPr>
        </p:nvGraphicFramePr>
        <p:xfrm>
          <a:off x="251520" y="476672"/>
          <a:ext cx="8676457" cy="63212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49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0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22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14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14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14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22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2228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2228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590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8876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06571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Предметные области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Учебные предметы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часов в неделю по классам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829">
                <a:tc vMerge="1"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05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Язык и речевая практика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Речь и альтернативная коммуникация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07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Математика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Математические представления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078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Окружающий мир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Окружающий природный мир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0781"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Окружающий социальный мир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5257"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Человек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5257">
                <a:tc>
                  <a:txBody>
                    <a:bodyPr/>
                    <a:lstStyle/>
                    <a:p>
                      <a:endParaRPr lang="ru-RU" sz="1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Домоводство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5051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Адаптивная физическая культура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0781">
                <a:tc rowSpan="2"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Искусство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Музыка и движение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0781">
                <a:tc vMerge="1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Изобразительная деятельность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5257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Технологии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Профильный труд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45332">
                <a:tc gridSpan="2"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Коррекционно-развивающие занятия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275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548680"/>
            <a:ext cx="8034096" cy="692696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Часть, формируемая участниками образовательных отношений</a:t>
            </a:r>
            <a:endParaRPr lang="ru-RU" sz="28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4649004"/>
              </p:ext>
            </p:extLst>
          </p:nvPr>
        </p:nvGraphicFramePr>
        <p:xfrm>
          <a:off x="192306" y="2132856"/>
          <a:ext cx="8950414" cy="35062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8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15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8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82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930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9428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9745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Коррекционные курсы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000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Сенсорное  развитие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0675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Предметно-практические  действия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000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Двигательное  развитие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0675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Альтернативная  коммуникация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7450">
                <a:tc gridSpan="10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Внеурочная деятельность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0007"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5 дней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62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0930007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88640"/>
            <a:ext cx="8229600" cy="939784"/>
          </a:xfrm>
        </p:spPr>
        <p:txBody>
          <a:bodyPr/>
          <a:lstStyle/>
          <a:p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Механизмы внедрения СФГОС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1285860"/>
            <a:ext cx="7931224" cy="4840303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Оценка готовности ОУ к реализации СФГОС и АООП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Приведение в соответствие  с требованиями СФГОС условий реализации АООП в ОУ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Организация процесса повышения квалификации специалистов ОУ, реализующих АООП СФГОС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Совершенствование нормативного сопровождения внедрения СФГОС.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Совершенствование  методического и дидактического обеспечения реализации АООП: изучение и применение нового поколения учебников, методических и учебных пособий, прежде всего, по новым позициям примерного учебного плана.</a:t>
            </a:r>
          </a:p>
          <a:p>
            <a:pPr marL="0" indent="0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4624"/>
            <a:ext cx="1519114" cy="12105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14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1218858" y="260648"/>
            <a:ext cx="7925142" cy="5976664"/>
          </a:xfrm>
        </p:spPr>
        <p:txBody>
          <a:bodyPr>
            <a:normAutofit fontScale="90000"/>
          </a:bodyPr>
          <a:lstStyle/>
          <a:p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Основные этапы реализации </a:t>
            </a:r>
            <a:b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u="sng" dirty="0" smtClean="0">
                <a:latin typeface="Times New Roman" pitchFamily="18" charset="0"/>
                <a:cs typeface="Times New Roman" pitchFamily="18" charset="0"/>
              </a:rPr>
              <a:t>подготовительного периода </a:t>
            </a: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введения СФГОС  в КОУ РА «Коррекционная школа-интернат»:</a:t>
            </a:r>
            <a:b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1.Создана </a:t>
            </a: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рабочая группа</a:t>
            </a: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 по подготовке ОУ к введению СФГОС.</a:t>
            </a:r>
            <a:b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2. Утвержден план действий по обеспечению введения СФГОС.</a:t>
            </a:r>
            <a:b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3. Утвержден план методической работы по введению СФГОС.</a:t>
            </a:r>
            <a:b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4. Мониторинг </a:t>
            </a:r>
            <a:r>
              <a:rPr lang="ru-RU" altLang="ru-RU" sz="2800" dirty="0">
                <a:latin typeface="Times New Roman" pitchFamily="18" charset="0"/>
                <a:cs typeface="Times New Roman" pitchFamily="18" charset="0"/>
              </a:rPr>
              <a:t>готовности </a:t>
            </a: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ОУ к </a:t>
            </a:r>
            <a:r>
              <a:rPr lang="ru-RU" altLang="ru-RU" sz="2800" dirty="0">
                <a:latin typeface="Times New Roman" pitchFamily="18" charset="0"/>
                <a:cs typeface="Times New Roman" pitchFamily="18" charset="0"/>
              </a:rPr>
              <a:t>введению </a:t>
            </a: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СФГОС.</a:t>
            </a:r>
            <a:r>
              <a:rPr lang="ru-RU" alt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alt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dmin\Desktop\для семинара\539311750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509120"/>
            <a:ext cx="1599102" cy="21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79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630" y="476672"/>
            <a:ext cx="8867775" cy="1359173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План 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действий по обеспечению 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введения СФГОС </a:t>
            </a:r>
            <a:b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включает в себя следующие направления мероприятий:</a:t>
            </a:r>
            <a:endParaRPr lang="ru-RU" sz="2400" b="1" dirty="0"/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239713" y="2252663"/>
            <a:ext cx="1851025" cy="3022600"/>
            <a:chOff x="663" y="1299"/>
            <a:chExt cx="1420" cy="2723"/>
          </a:xfrm>
        </p:grpSpPr>
        <p:sp>
          <p:nvSpPr>
            <p:cNvPr id="5" name="AutoShape 4"/>
            <p:cNvSpPr>
              <a:spLocks noChangeArrowheads="1"/>
            </p:cNvSpPr>
            <p:nvPr/>
          </p:nvSpPr>
          <p:spPr bwMode="gray">
            <a:xfrm>
              <a:off x="720" y="1491"/>
              <a:ext cx="1363" cy="2044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 sz="1350" kern="0">
                <a:solidFill>
                  <a:srgbClr val="17347D"/>
                </a:solidFill>
                <a:cs typeface="+mn-cs"/>
              </a:endParaRPr>
            </a:p>
          </p:txBody>
        </p:sp>
        <p:sp>
          <p:nvSpPr>
            <p:cNvPr id="6" name="AutoShape 5"/>
            <p:cNvSpPr>
              <a:spLocks noChangeArrowheads="1"/>
            </p:cNvSpPr>
            <p:nvPr/>
          </p:nvSpPr>
          <p:spPr bwMode="gray">
            <a:xfrm>
              <a:off x="741" y="1495"/>
              <a:ext cx="1323" cy="2006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 sz="1350" kern="0">
                <a:solidFill>
                  <a:srgbClr val="17347D"/>
                </a:solidFill>
                <a:cs typeface="+mn-cs"/>
              </a:endParaRPr>
            </a:p>
          </p:txBody>
        </p:sp>
        <p:sp>
          <p:nvSpPr>
            <p:cNvPr id="7" name="AutoShape 6"/>
            <p:cNvSpPr>
              <a:spLocks noChangeArrowheads="1"/>
            </p:cNvSpPr>
            <p:nvPr/>
          </p:nvSpPr>
          <p:spPr bwMode="gray">
            <a:xfrm>
              <a:off x="752" y="2795"/>
              <a:ext cx="1304" cy="69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3CA1E6">
                    <a:gamma/>
                    <a:tint val="51373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 sz="1350" kern="0">
                <a:solidFill>
                  <a:srgbClr val="17347D"/>
                </a:solidFill>
                <a:cs typeface="+mn-cs"/>
              </a:endParaRPr>
            </a:p>
          </p:txBody>
        </p:sp>
        <p:sp>
          <p:nvSpPr>
            <p:cNvPr id="8" name="AutoShape 7"/>
            <p:cNvSpPr>
              <a:spLocks noChangeArrowheads="1"/>
            </p:cNvSpPr>
            <p:nvPr/>
          </p:nvSpPr>
          <p:spPr bwMode="gray">
            <a:xfrm>
              <a:off x="752" y="1509"/>
              <a:ext cx="1304" cy="47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gamma/>
                    <a:tint val="33333"/>
                    <a:invGamma/>
                  </a:srgbClr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 sz="1350" kern="0">
                <a:solidFill>
                  <a:srgbClr val="17347D"/>
                </a:solidFill>
                <a:cs typeface="+mn-cs"/>
              </a:endParaRPr>
            </a:p>
          </p:txBody>
        </p:sp>
        <p:sp>
          <p:nvSpPr>
            <p:cNvPr id="9" name="AutoShape 8"/>
            <p:cNvSpPr>
              <a:spLocks noChangeArrowheads="1"/>
            </p:cNvSpPr>
            <p:nvPr/>
          </p:nvSpPr>
          <p:spPr bwMode="gray">
            <a:xfrm>
              <a:off x="741" y="3624"/>
              <a:ext cx="1224" cy="35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729EB4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 sz="1350" kern="0">
                <a:solidFill>
                  <a:srgbClr val="17347D"/>
                </a:solidFill>
                <a:cs typeface="+mn-cs"/>
              </a:endParaRPr>
            </a:p>
          </p:txBody>
        </p:sp>
        <p:sp>
          <p:nvSpPr>
            <p:cNvPr id="10" name="AutoShape 9"/>
            <p:cNvSpPr>
              <a:spLocks noChangeArrowheads="1"/>
            </p:cNvSpPr>
            <p:nvPr/>
          </p:nvSpPr>
          <p:spPr bwMode="gray">
            <a:xfrm>
              <a:off x="731" y="3534"/>
              <a:ext cx="1304" cy="48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DAFD4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 sz="1350" kern="0">
                <a:solidFill>
                  <a:srgbClr val="17347D"/>
                </a:solidFill>
                <a:cs typeface="+mn-cs"/>
              </a:endParaRPr>
            </a:p>
          </p:txBody>
        </p: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1189" y="1299"/>
              <a:ext cx="405" cy="392"/>
              <a:chOff x="1289" y="587"/>
              <a:chExt cx="668" cy="647"/>
            </a:xfrm>
          </p:grpSpPr>
          <p:sp>
            <p:nvSpPr>
              <p:cNvPr id="14" name="Oval 11"/>
              <p:cNvSpPr>
                <a:spLocks noChangeArrowheads="1"/>
              </p:cNvSpPr>
              <p:nvPr/>
            </p:nvSpPr>
            <p:spPr bwMode="gray">
              <a:xfrm>
                <a:off x="1289" y="625"/>
                <a:ext cx="667" cy="583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ru-RU" sz="1350" kern="0">
                  <a:solidFill>
                    <a:srgbClr val="17347D"/>
                  </a:solidFill>
                  <a:cs typeface="+mn-cs"/>
                </a:endParaRPr>
              </a:p>
            </p:txBody>
          </p:sp>
          <p:sp>
            <p:nvSpPr>
              <p:cNvPr id="15" name="Oval 12"/>
              <p:cNvSpPr>
                <a:spLocks noChangeArrowheads="1"/>
              </p:cNvSpPr>
              <p:nvPr/>
            </p:nvSpPr>
            <p:spPr bwMode="gray">
              <a:xfrm>
                <a:off x="1295" y="587"/>
                <a:ext cx="647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 vert="eaVert" wrap="none" anchor="ctr"/>
              <a:lstStyle/>
              <a:p>
                <a:pPr eaLnBrk="1" hangingPunct="1">
                  <a:defRPr/>
                </a:pPr>
                <a:endParaRPr lang="ru-RU" sz="1350" kern="0">
                  <a:solidFill>
                    <a:srgbClr val="17347D"/>
                  </a:solidFill>
                  <a:cs typeface="+mn-cs"/>
                </a:endParaRPr>
              </a:p>
            </p:txBody>
          </p:sp>
          <p:sp>
            <p:nvSpPr>
              <p:cNvPr id="16" name="Oval 13"/>
              <p:cNvSpPr>
                <a:spLocks noChangeArrowheads="1"/>
              </p:cNvSpPr>
              <p:nvPr/>
            </p:nvSpPr>
            <p:spPr bwMode="gray">
              <a:xfrm>
                <a:off x="1303" y="592"/>
                <a:ext cx="631" cy="63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 vert="eaVert" wrap="none" anchor="ctr"/>
              <a:lstStyle/>
              <a:p>
                <a:pPr eaLnBrk="1" hangingPunct="1">
                  <a:defRPr/>
                </a:pPr>
                <a:endParaRPr lang="ru-RU" sz="1350" kern="0">
                  <a:solidFill>
                    <a:srgbClr val="17347D"/>
                  </a:solidFill>
                  <a:cs typeface="+mn-cs"/>
                </a:endParaRPr>
              </a:p>
            </p:txBody>
          </p:sp>
          <p:sp>
            <p:nvSpPr>
              <p:cNvPr id="17" name="Oval 14"/>
              <p:cNvSpPr>
                <a:spLocks noChangeArrowheads="1"/>
              </p:cNvSpPr>
              <p:nvPr/>
            </p:nvSpPr>
            <p:spPr bwMode="gray">
              <a:xfrm>
                <a:off x="1311" y="596"/>
                <a:ext cx="599" cy="59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 vert="eaVert" wrap="none" anchor="ctr"/>
              <a:lstStyle/>
              <a:p>
                <a:pPr eaLnBrk="1" hangingPunct="1">
                  <a:defRPr/>
                </a:pPr>
                <a:endParaRPr lang="ru-RU" sz="1350" kern="0">
                  <a:solidFill>
                    <a:srgbClr val="17347D"/>
                  </a:solidFill>
                  <a:cs typeface="+mn-cs"/>
                </a:endParaRPr>
              </a:p>
            </p:txBody>
          </p:sp>
          <p:sp>
            <p:nvSpPr>
              <p:cNvPr id="18" name="Oval 15"/>
              <p:cNvSpPr>
                <a:spLocks noChangeArrowheads="1"/>
              </p:cNvSpPr>
              <p:nvPr/>
            </p:nvSpPr>
            <p:spPr bwMode="gray">
              <a:xfrm>
                <a:off x="1345" y="613"/>
                <a:ext cx="526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 vert="eaVert" wrap="none" anchor="ctr"/>
              <a:lstStyle/>
              <a:p>
                <a:pPr eaLnBrk="1" hangingPunct="1">
                  <a:defRPr/>
                </a:pPr>
                <a:endParaRPr lang="ru-RU" sz="1350" kern="0">
                  <a:solidFill>
                    <a:srgbClr val="17347D"/>
                  </a:solidFill>
                  <a:cs typeface="+mn-cs"/>
                </a:endParaRPr>
              </a:p>
            </p:txBody>
          </p:sp>
        </p:grpSp>
        <p:sp>
          <p:nvSpPr>
            <p:cNvPr id="12" name="Text Box 16"/>
            <p:cNvSpPr txBox="1">
              <a:spLocks noChangeArrowheads="1"/>
            </p:cNvSpPr>
            <p:nvPr/>
          </p:nvSpPr>
          <p:spPr bwMode="gray">
            <a:xfrm>
              <a:off x="1256" y="1353"/>
              <a:ext cx="263" cy="31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altLang="ru-RU" sz="1800" kern="0">
                  <a:solidFill>
                    <a:srgbClr val="000000"/>
                  </a:solidFill>
                  <a:cs typeface="+mn-cs"/>
                </a:rPr>
                <a:t>1</a:t>
              </a:r>
              <a:endParaRPr lang="en-US" altLang="ru-RU" sz="1350" kern="0">
                <a:solidFill>
                  <a:srgbClr val="17347D"/>
                </a:solidFill>
                <a:cs typeface="+mn-cs"/>
              </a:endParaRPr>
            </a:p>
          </p:txBody>
        </p:sp>
        <p:sp>
          <p:nvSpPr>
            <p:cNvPr id="13" name="Text Box 17"/>
            <p:cNvSpPr txBox="1">
              <a:spLocks noChangeArrowheads="1"/>
            </p:cNvSpPr>
            <p:nvPr/>
          </p:nvSpPr>
          <p:spPr bwMode="gray">
            <a:xfrm>
              <a:off x="663" y="1691"/>
              <a:ext cx="1397" cy="1831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800" dirty="0">
                  <a:solidFill>
                    <a:prstClr val="black"/>
                  </a:solidFill>
                  <a:latin typeface="Times New Roman" panose="02020603050405020304" pitchFamily="18" charset="0"/>
                  <a:cs typeface="+mn-cs"/>
                </a:rPr>
                <a:t>нормативно-правовое, методическое и аналитическое обеспечение введения стандарта</a:t>
              </a:r>
              <a:endParaRPr lang="ru-RU" sz="1800" dirty="0">
                <a:solidFill>
                  <a:prstClr val="black"/>
                </a:solidFill>
                <a:latin typeface="Corbel" panose="020B0503020204020204" pitchFamily="34" charset="0"/>
                <a:cs typeface="+mn-cs"/>
              </a:endParaRPr>
            </a:p>
          </p:txBody>
        </p:sp>
      </p:grpSp>
      <p:grpSp>
        <p:nvGrpSpPr>
          <p:cNvPr id="11" name="Group 18"/>
          <p:cNvGrpSpPr>
            <a:grpSpLocks/>
          </p:cNvGrpSpPr>
          <p:nvPr/>
        </p:nvGrpSpPr>
        <p:grpSpPr bwMode="auto">
          <a:xfrm>
            <a:off x="2139950" y="2312988"/>
            <a:ext cx="1752600" cy="3022600"/>
            <a:chOff x="2208" y="1299"/>
            <a:chExt cx="1472" cy="2539"/>
          </a:xfrm>
        </p:grpSpPr>
        <p:sp>
          <p:nvSpPr>
            <p:cNvPr id="20" name="AutoShape 19"/>
            <p:cNvSpPr>
              <a:spLocks noChangeArrowheads="1"/>
            </p:cNvSpPr>
            <p:nvPr/>
          </p:nvSpPr>
          <p:spPr bwMode="gray">
            <a:xfrm>
              <a:off x="2208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34B034"/>
                </a:gs>
                <a:gs pos="100000">
                  <a:srgbClr val="3F8B4A"/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 sz="1350" kern="0">
                <a:solidFill>
                  <a:srgbClr val="17347D"/>
                </a:solidFill>
                <a:cs typeface="+mn-cs"/>
              </a:endParaRPr>
            </a:p>
          </p:txBody>
        </p:sp>
        <p:sp>
          <p:nvSpPr>
            <p:cNvPr id="21" name="AutoShape 20"/>
            <p:cNvSpPr>
              <a:spLocks noChangeArrowheads="1"/>
            </p:cNvSpPr>
            <p:nvPr/>
          </p:nvSpPr>
          <p:spPr bwMode="gray">
            <a:xfrm>
              <a:off x="2229" y="1495"/>
              <a:ext cx="1451" cy="1766"/>
            </a:xfrm>
            <a:prstGeom prst="roundRect">
              <a:avLst>
                <a:gd name="adj" fmla="val 16667"/>
              </a:avLst>
            </a:prstGeom>
            <a:solidFill>
              <a:srgbClr val="73E77E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 sz="1350" kern="0">
                <a:solidFill>
                  <a:srgbClr val="17347D"/>
                </a:solidFill>
                <a:cs typeface="+mn-cs"/>
              </a:endParaRPr>
            </a:p>
          </p:txBody>
        </p:sp>
        <p:sp>
          <p:nvSpPr>
            <p:cNvPr id="22" name="AutoShape 21"/>
            <p:cNvSpPr>
              <a:spLocks noChangeArrowheads="1"/>
            </p:cNvSpPr>
            <p:nvPr/>
          </p:nvSpPr>
          <p:spPr bwMode="gray">
            <a:xfrm>
              <a:off x="2240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/>
                </a:gs>
                <a:gs pos="100000">
                  <a:srgbClr val="73E77E">
                    <a:gamma/>
                    <a:tint val="5451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 sz="1350" kern="0">
                <a:solidFill>
                  <a:srgbClr val="17347D"/>
                </a:solidFill>
                <a:cs typeface="+mn-cs"/>
              </a:endParaRPr>
            </a:p>
          </p:txBody>
        </p:sp>
        <p:sp>
          <p:nvSpPr>
            <p:cNvPr id="23" name="AutoShape 22"/>
            <p:cNvSpPr>
              <a:spLocks noChangeArrowheads="1"/>
            </p:cNvSpPr>
            <p:nvPr/>
          </p:nvSpPr>
          <p:spPr bwMode="gray">
            <a:xfrm>
              <a:off x="2240" y="1508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>
                    <a:gamma/>
                    <a:tint val="33333"/>
                    <a:invGamma/>
                  </a:srgbClr>
                </a:gs>
                <a:gs pos="100000">
                  <a:srgbClr val="73E77E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 sz="1350" kern="0">
                <a:solidFill>
                  <a:srgbClr val="17347D"/>
                </a:solidFill>
                <a:cs typeface="+mn-cs"/>
              </a:endParaRPr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gray">
            <a:xfrm>
              <a:off x="2677" y="1322"/>
              <a:ext cx="405" cy="35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ru-RU" sz="1350" kern="0">
                <a:solidFill>
                  <a:srgbClr val="17347D"/>
                </a:solidFill>
                <a:cs typeface="+mn-cs"/>
              </a:endParaRPr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gray">
            <a:xfrm>
              <a:off x="2681" y="1299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vert="eaVert" wrap="none" anchor="ctr"/>
            <a:lstStyle/>
            <a:p>
              <a:pPr eaLnBrk="1" hangingPunct="1">
                <a:defRPr/>
              </a:pPr>
              <a:endParaRPr lang="ru-RU" sz="1350" kern="0">
                <a:solidFill>
                  <a:srgbClr val="17347D"/>
                </a:solidFill>
                <a:cs typeface="+mn-cs"/>
              </a:endParaRPr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gray">
            <a:xfrm>
              <a:off x="2687" y="130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vert="eaVert" wrap="none" anchor="ctr"/>
            <a:lstStyle/>
            <a:p>
              <a:pPr eaLnBrk="1" hangingPunct="1">
                <a:defRPr/>
              </a:pPr>
              <a:endParaRPr lang="ru-RU" sz="1350" kern="0">
                <a:solidFill>
                  <a:srgbClr val="17347D"/>
                </a:solidFill>
                <a:cs typeface="+mn-cs"/>
              </a:endParaRPr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gray">
            <a:xfrm>
              <a:off x="2691" y="1304"/>
              <a:ext cx="364" cy="35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vert="eaVert" wrap="none" anchor="ctr"/>
            <a:lstStyle/>
            <a:p>
              <a:pPr eaLnBrk="1" hangingPunct="1">
                <a:defRPr/>
              </a:pPr>
              <a:endParaRPr lang="ru-RU" sz="1350" kern="0">
                <a:solidFill>
                  <a:srgbClr val="17347D"/>
                </a:solidFill>
                <a:cs typeface="+mn-cs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gray">
            <a:xfrm>
              <a:off x="2712" y="1315"/>
              <a:ext cx="323" cy="289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vert="eaVert" wrap="none" anchor="ctr"/>
            <a:lstStyle/>
            <a:p>
              <a:pPr eaLnBrk="1" hangingPunct="1">
                <a:defRPr/>
              </a:pPr>
              <a:endParaRPr lang="ru-RU" sz="1350" kern="0">
                <a:solidFill>
                  <a:srgbClr val="17347D"/>
                </a:solidFill>
                <a:cs typeface="+mn-cs"/>
              </a:endParaRPr>
            </a:p>
          </p:txBody>
        </p:sp>
        <p:sp>
          <p:nvSpPr>
            <p:cNvPr id="29" name="Text Box 28"/>
            <p:cNvSpPr txBox="1">
              <a:spLocks noChangeArrowheads="1"/>
            </p:cNvSpPr>
            <p:nvPr/>
          </p:nvSpPr>
          <p:spPr bwMode="gray">
            <a:xfrm>
              <a:off x="2751" y="1391"/>
              <a:ext cx="264" cy="311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altLang="ru-RU" sz="1800" kern="0">
                  <a:solidFill>
                    <a:srgbClr val="000000"/>
                  </a:solidFill>
                  <a:cs typeface="+mn-cs"/>
                </a:rPr>
                <a:t>2</a:t>
              </a:r>
              <a:endParaRPr lang="en-US" altLang="ru-RU" sz="1350" kern="0">
                <a:solidFill>
                  <a:srgbClr val="17347D"/>
                </a:solidFill>
                <a:cs typeface="+mn-cs"/>
              </a:endParaRPr>
            </a:p>
          </p:txBody>
        </p:sp>
        <p:sp>
          <p:nvSpPr>
            <p:cNvPr id="30" name="Text Box 29"/>
            <p:cNvSpPr txBox="1">
              <a:spLocks noChangeArrowheads="1"/>
            </p:cNvSpPr>
            <p:nvPr/>
          </p:nvSpPr>
          <p:spPr bwMode="gray">
            <a:xfrm>
              <a:off x="2223" y="1650"/>
              <a:ext cx="1444" cy="1241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ru-RU" sz="1800" dirty="0">
                  <a:solidFill>
                    <a:prstClr val="black"/>
                  </a:solidFill>
                  <a:latin typeface="Times New Roman" panose="02020603050405020304" pitchFamily="18" charset="0"/>
                  <a:cs typeface="+mn-cs"/>
                </a:rPr>
                <a:t>финансово-экономическое обеспечение введения стандарта</a:t>
              </a:r>
              <a:endParaRPr lang="en-US" altLang="ru-RU" sz="1800" kern="0" dirty="0">
                <a:solidFill>
                  <a:srgbClr val="17347D"/>
                </a:solidFill>
                <a:cs typeface="+mn-cs"/>
              </a:endParaRPr>
            </a:p>
          </p:txBody>
        </p:sp>
        <p:sp>
          <p:nvSpPr>
            <p:cNvPr id="31" name="AutoShape 30"/>
            <p:cNvSpPr>
              <a:spLocks noChangeArrowheads="1"/>
            </p:cNvSpPr>
            <p:nvPr/>
          </p:nvSpPr>
          <p:spPr bwMode="gray">
            <a:xfrm>
              <a:off x="2211" y="3290"/>
              <a:ext cx="1364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58A4AE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 sz="1350" kern="0">
                <a:solidFill>
                  <a:srgbClr val="17347D"/>
                </a:solidFill>
                <a:cs typeface="+mn-cs"/>
              </a:endParaRPr>
            </a:p>
          </p:txBody>
        </p:sp>
        <p:sp>
          <p:nvSpPr>
            <p:cNvPr id="32" name="AutoShape 31"/>
            <p:cNvSpPr>
              <a:spLocks noChangeArrowheads="1"/>
            </p:cNvSpPr>
            <p:nvPr/>
          </p:nvSpPr>
          <p:spPr bwMode="gray">
            <a:xfrm>
              <a:off x="2239" y="3305"/>
              <a:ext cx="1304" cy="48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2B2BB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 sz="1350" kern="0">
                <a:solidFill>
                  <a:srgbClr val="17347D"/>
                </a:solidFill>
                <a:cs typeface="+mn-cs"/>
              </a:endParaRPr>
            </a:p>
          </p:txBody>
        </p:sp>
      </p:grpSp>
      <p:grpSp>
        <p:nvGrpSpPr>
          <p:cNvPr id="19" name="Group 32"/>
          <p:cNvGrpSpPr>
            <a:grpSpLocks/>
          </p:cNvGrpSpPr>
          <p:nvPr/>
        </p:nvGrpSpPr>
        <p:grpSpPr bwMode="auto">
          <a:xfrm>
            <a:off x="3924300" y="2252663"/>
            <a:ext cx="1631950" cy="3022600"/>
            <a:chOff x="3692" y="1299"/>
            <a:chExt cx="1371" cy="2539"/>
          </a:xfrm>
        </p:grpSpPr>
        <p:sp>
          <p:nvSpPr>
            <p:cNvPr id="34" name="AutoShape 33"/>
            <p:cNvSpPr>
              <a:spLocks noChangeArrowheads="1"/>
            </p:cNvSpPr>
            <p:nvPr/>
          </p:nvSpPr>
          <p:spPr bwMode="gray">
            <a:xfrm>
              <a:off x="3696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B59F43"/>
                </a:gs>
                <a:gs pos="100000">
                  <a:srgbClr val="8F8849"/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 sz="1350" kern="0">
                <a:solidFill>
                  <a:srgbClr val="17347D"/>
                </a:solidFill>
                <a:cs typeface="+mn-cs"/>
              </a:endParaRPr>
            </a:p>
          </p:txBody>
        </p:sp>
        <p:sp>
          <p:nvSpPr>
            <p:cNvPr id="35" name="AutoShape 34"/>
            <p:cNvSpPr>
              <a:spLocks noChangeArrowheads="1"/>
            </p:cNvSpPr>
            <p:nvPr/>
          </p:nvSpPr>
          <p:spPr bwMode="gray">
            <a:xfrm>
              <a:off x="3717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E9E065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 sz="1350" kern="0">
                <a:solidFill>
                  <a:srgbClr val="17347D"/>
                </a:solidFill>
                <a:cs typeface="+mn-cs"/>
              </a:endParaRPr>
            </a:p>
          </p:txBody>
        </p:sp>
        <p:sp>
          <p:nvSpPr>
            <p:cNvPr id="36" name="AutoShape 35"/>
            <p:cNvSpPr>
              <a:spLocks noChangeArrowheads="1"/>
            </p:cNvSpPr>
            <p:nvPr/>
          </p:nvSpPr>
          <p:spPr bwMode="gray">
            <a:xfrm>
              <a:off x="3728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E065"/>
                </a:gs>
                <a:gs pos="100000">
                  <a:srgbClr val="E9E065">
                    <a:gamma/>
                    <a:tint val="57647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 sz="1350" kern="0">
                <a:solidFill>
                  <a:srgbClr val="17347D"/>
                </a:solidFill>
                <a:cs typeface="+mn-cs"/>
              </a:endParaRPr>
            </a:p>
          </p:txBody>
        </p:sp>
        <p:sp>
          <p:nvSpPr>
            <p:cNvPr id="37" name="AutoShape 36"/>
            <p:cNvSpPr>
              <a:spLocks noChangeArrowheads="1"/>
            </p:cNvSpPr>
            <p:nvPr/>
          </p:nvSpPr>
          <p:spPr bwMode="gray">
            <a:xfrm>
              <a:off x="3728" y="1508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E065">
                    <a:gamma/>
                    <a:tint val="33333"/>
                    <a:invGamma/>
                  </a:srgbClr>
                </a:gs>
                <a:gs pos="100000">
                  <a:srgbClr val="E9E065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 sz="1350" kern="0">
                <a:solidFill>
                  <a:srgbClr val="17347D"/>
                </a:solidFill>
                <a:cs typeface="+mn-cs"/>
              </a:endParaRPr>
            </a:p>
          </p:txBody>
        </p:sp>
        <p:grpSp>
          <p:nvGrpSpPr>
            <p:cNvPr id="33" name="Group 37"/>
            <p:cNvGrpSpPr>
              <a:grpSpLocks/>
            </p:cNvGrpSpPr>
            <p:nvPr/>
          </p:nvGrpSpPr>
          <p:grpSpPr bwMode="auto">
            <a:xfrm>
              <a:off x="4165" y="1299"/>
              <a:ext cx="405" cy="392"/>
              <a:chOff x="1289" y="587"/>
              <a:chExt cx="668" cy="647"/>
            </a:xfrm>
          </p:grpSpPr>
          <p:sp>
            <p:nvSpPr>
              <p:cNvPr id="43" name="Oval 38"/>
              <p:cNvSpPr>
                <a:spLocks noChangeArrowheads="1"/>
              </p:cNvSpPr>
              <p:nvPr/>
            </p:nvSpPr>
            <p:spPr bwMode="gray">
              <a:xfrm>
                <a:off x="1290" y="624"/>
                <a:ext cx="667" cy="585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ru-RU" sz="1350" kern="0">
                  <a:solidFill>
                    <a:srgbClr val="17347D"/>
                  </a:solidFill>
                  <a:cs typeface="+mn-cs"/>
                </a:endParaRPr>
              </a:p>
            </p:txBody>
          </p:sp>
          <p:sp>
            <p:nvSpPr>
              <p:cNvPr id="44" name="Oval 39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5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 vert="eaVert" wrap="none" anchor="ctr"/>
              <a:lstStyle/>
              <a:p>
                <a:pPr eaLnBrk="1" hangingPunct="1">
                  <a:defRPr/>
                </a:pPr>
                <a:endParaRPr lang="ru-RU" sz="1350" kern="0">
                  <a:solidFill>
                    <a:srgbClr val="17347D"/>
                  </a:solidFill>
                  <a:cs typeface="+mn-cs"/>
                </a:endParaRPr>
              </a:p>
            </p:txBody>
          </p:sp>
          <p:sp>
            <p:nvSpPr>
              <p:cNvPr id="45" name="Oval 40"/>
              <p:cNvSpPr>
                <a:spLocks noChangeArrowheads="1"/>
              </p:cNvSpPr>
              <p:nvPr/>
            </p:nvSpPr>
            <p:spPr bwMode="gray">
              <a:xfrm>
                <a:off x="1305" y="591"/>
                <a:ext cx="629" cy="63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 vert="eaVert" wrap="none" anchor="ctr"/>
              <a:lstStyle/>
              <a:p>
                <a:pPr eaLnBrk="1" hangingPunct="1">
                  <a:defRPr/>
                </a:pPr>
                <a:endParaRPr lang="ru-RU" sz="1350" kern="0">
                  <a:solidFill>
                    <a:srgbClr val="17347D"/>
                  </a:solidFill>
                  <a:cs typeface="+mn-cs"/>
                </a:endParaRPr>
              </a:p>
            </p:txBody>
          </p:sp>
          <p:sp>
            <p:nvSpPr>
              <p:cNvPr id="46" name="Oval 41"/>
              <p:cNvSpPr>
                <a:spLocks noChangeArrowheads="1"/>
              </p:cNvSpPr>
              <p:nvPr/>
            </p:nvSpPr>
            <p:spPr bwMode="gray">
              <a:xfrm>
                <a:off x="1312" y="598"/>
                <a:ext cx="598" cy="588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 vert="eaVert" wrap="none" anchor="ctr"/>
              <a:lstStyle/>
              <a:p>
                <a:pPr eaLnBrk="1" hangingPunct="1">
                  <a:defRPr/>
                </a:pPr>
                <a:endParaRPr lang="ru-RU" sz="1350" kern="0">
                  <a:solidFill>
                    <a:srgbClr val="17347D"/>
                  </a:solidFill>
                  <a:cs typeface="+mn-cs"/>
                </a:endParaRPr>
              </a:p>
            </p:txBody>
          </p:sp>
          <p:sp>
            <p:nvSpPr>
              <p:cNvPr id="47" name="Oval 42"/>
              <p:cNvSpPr>
                <a:spLocks noChangeArrowheads="1"/>
              </p:cNvSpPr>
              <p:nvPr/>
            </p:nvSpPr>
            <p:spPr bwMode="gray">
              <a:xfrm>
                <a:off x="1347" y="613"/>
                <a:ext cx="532" cy="478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 vert="eaVert" wrap="none" anchor="ctr"/>
              <a:lstStyle/>
              <a:p>
                <a:pPr eaLnBrk="1" hangingPunct="1">
                  <a:defRPr/>
                </a:pPr>
                <a:endParaRPr lang="ru-RU" sz="1350" kern="0">
                  <a:solidFill>
                    <a:srgbClr val="17347D"/>
                  </a:solidFill>
                  <a:cs typeface="+mn-cs"/>
                </a:endParaRPr>
              </a:p>
            </p:txBody>
          </p:sp>
        </p:grpSp>
        <p:sp>
          <p:nvSpPr>
            <p:cNvPr id="39" name="Text Box 43"/>
            <p:cNvSpPr txBox="1">
              <a:spLocks noChangeArrowheads="1"/>
            </p:cNvSpPr>
            <p:nvPr/>
          </p:nvSpPr>
          <p:spPr bwMode="gray">
            <a:xfrm>
              <a:off x="4232" y="1354"/>
              <a:ext cx="263" cy="311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altLang="ru-RU" sz="1800" kern="0">
                  <a:solidFill>
                    <a:srgbClr val="000000"/>
                  </a:solidFill>
                  <a:cs typeface="+mn-cs"/>
                </a:rPr>
                <a:t>3</a:t>
              </a:r>
              <a:endParaRPr lang="en-US" altLang="ru-RU" sz="1350" kern="0">
                <a:solidFill>
                  <a:srgbClr val="17347D"/>
                </a:solidFill>
                <a:cs typeface="+mn-cs"/>
              </a:endParaRPr>
            </a:p>
          </p:txBody>
        </p:sp>
        <p:sp>
          <p:nvSpPr>
            <p:cNvPr id="40" name="Text Box 44"/>
            <p:cNvSpPr txBox="1">
              <a:spLocks noChangeArrowheads="1"/>
            </p:cNvSpPr>
            <p:nvPr/>
          </p:nvSpPr>
          <p:spPr bwMode="gray">
            <a:xfrm>
              <a:off x="3697" y="1696"/>
              <a:ext cx="1366" cy="124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ru-RU" sz="1800" dirty="0">
                  <a:solidFill>
                    <a:prstClr val="black"/>
                  </a:solidFill>
                  <a:latin typeface="Times New Roman" panose="02020603050405020304" pitchFamily="18" charset="0"/>
                  <a:cs typeface="+mn-cs"/>
                </a:rPr>
                <a:t>организационное обеспечение введения стандарта</a:t>
              </a:r>
              <a:endParaRPr lang="en-US" altLang="ru-RU" sz="1800" kern="0" dirty="0">
                <a:solidFill>
                  <a:srgbClr val="17347D"/>
                </a:solidFill>
                <a:cs typeface="+mn-cs"/>
              </a:endParaRPr>
            </a:p>
          </p:txBody>
        </p:sp>
        <p:sp>
          <p:nvSpPr>
            <p:cNvPr id="41" name="AutoShape 45"/>
            <p:cNvSpPr>
              <a:spLocks noChangeArrowheads="1"/>
            </p:cNvSpPr>
            <p:nvPr/>
          </p:nvSpPr>
          <p:spPr bwMode="gray">
            <a:xfrm>
              <a:off x="3692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99BACC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 sz="1350" kern="0">
                <a:solidFill>
                  <a:srgbClr val="17347D"/>
                </a:solidFill>
                <a:cs typeface="+mn-cs"/>
              </a:endParaRPr>
            </a:p>
          </p:txBody>
        </p:sp>
        <p:sp>
          <p:nvSpPr>
            <p:cNvPr id="42" name="AutoShape 46"/>
            <p:cNvSpPr>
              <a:spLocks noChangeArrowheads="1"/>
            </p:cNvSpPr>
            <p:nvPr/>
          </p:nvSpPr>
          <p:spPr bwMode="gray">
            <a:xfrm>
              <a:off x="3720" y="3305"/>
              <a:ext cx="1304" cy="48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C8DAD4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 sz="1350" kern="0">
                <a:solidFill>
                  <a:srgbClr val="17347D"/>
                </a:solidFill>
                <a:cs typeface="+mn-cs"/>
              </a:endParaRPr>
            </a:p>
          </p:txBody>
        </p:sp>
      </p:grpSp>
      <p:grpSp>
        <p:nvGrpSpPr>
          <p:cNvPr id="38" name="Group 32"/>
          <p:cNvGrpSpPr>
            <a:grpSpLocks/>
          </p:cNvGrpSpPr>
          <p:nvPr/>
        </p:nvGrpSpPr>
        <p:grpSpPr bwMode="auto">
          <a:xfrm>
            <a:off x="5611813" y="2227263"/>
            <a:ext cx="1627187" cy="3022600"/>
            <a:chOff x="3692" y="1299"/>
            <a:chExt cx="1367" cy="2539"/>
          </a:xfrm>
        </p:grpSpPr>
        <p:sp>
          <p:nvSpPr>
            <p:cNvPr id="49" name="AutoShape 33"/>
            <p:cNvSpPr>
              <a:spLocks noChangeArrowheads="1"/>
            </p:cNvSpPr>
            <p:nvPr/>
          </p:nvSpPr>
          <p:spPr bwMode="gray">
            <a:xfrm>
              <a:off x="3696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B59F43"/>
                </a:gs>
                <a:gs pos="100000">
                  <a:srgbClr val="8F8849"/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 sz="1350" kern="0">
                <a:solidFill>
                  <a:srgbClr val="17347D"/>
                </a:solidFill>
                <a:cs typeface="+mn-cs"/>
              </a:endParaRPr>
            </a:p>
          </p:txBody>
        </p:sp>
        <p:sp>
          <p:nvSpPr>
            <p:cNvPr id="50" name="AutoShape 34"/>
            <p:cNvSpPr>
              <a:spLocks noChangeArrowheads="1"/>
            </p:cNvSpPr>
            <p:nvPr/>
          </p:nvSpPr>
          <p:spPr bwMode="gray">
            <a:xfrm>
              <a:off x="3717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C589C6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 sz="1350" kern="0">
                <a:solidFill>
                  <a:srgbClr val="17347D"/>
                </a:solidFill>
                <a:cs typeface="+mn-cs"/>
              </a:endParaRPr>
            </a:p>
          </p:txBody>
        </p:sp>
        <p:sp>
          <p:nvSpPr>
            <p:cNvPr id="51" name="AutoShape 35"/>
            <p:cNvSpPr>
              <a:spLocks noChangeArrowheads="1"/>
            </p:cNvSpPr>
            <p:nvPr/>
          </p:nvSpPr>
          <p:spPr bwMode="gray">
            <a:xfrm>
              <a:off x="3735" y="2802"/>
              <a:ext cx="1304" cy="44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C589C6">
                    <a:shade val="30000"/>
                    <a:satMod val="115000"/>
                  </a:srgbClr>
                </a:gs>
                <a:gs pos="26000">
                  <a:srgbClr val="C589C6">
                    <a:shade val="67500"/>
                    <a:satMod val="115000"/>
                  </a:srgbClr>
                </a:gs>
                <a:gs pos="68000">
                  <a:srgbClr val="C589C6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 sz="1350" kern="0">
                <a:solidFill>
                  <a:srgbClr val="17347D"/>
                </a:solidFill>
                <a:cs typeface="+mn-cs"/>
              </a:endParaRPr>
            </a:p>
          </p:txBody>
        </p:sp>
        <p:sp>
          <p:nvSpPr>
            <p:cNvPr id="52" name="AutoShape 36"/>
            <p:cNvSpPr>
              <a:spLocks noChangeArrowheads="1"/>
            </p:cNvSpPr>
            <p:nvPr/>
          </p:nvSpPr>
          <p:spPr bwMode="gray">
            <a:xfrm>
              <a:off x="3728" y="1508"/>
              <a:ext cx="1304" cy="44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5000">
                  <a:srgbClr val="C589C6">
                    <a:shade val="30000"/>
                    <a:satMod val="115000"/>
                  </a:srgbClr>
                </a:gs>
                <a:gs pos="2000">
                  <a:srgbClr val="C589C6">
                    <a:shade val="67500"/>
                    <a:satMod val="115000"/>
                  </a:srgbClr>
                </a:gs>
                <a:gs pos="73000">
                  <a:srgbClr val="C589C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 sz="1350" kern="0">
                <a:solidFill>
                  <a:srgbClr val="17347D"/>
                </a:solidFill>
                <a:cs typeface="+mn-cs"/>
              </a:endParaRPr>
            </a:p>
          </p:txBody>
        </p:sp>
        <p:grpSp>
          <p:nvGrpSpPr>
            <p:cNvPr id="48" name="Group 37"/>
            <p:cNvGrpSpPr>
              <a:grpSpLocks/>
            </p:cNvGrpSpPr>
            <p:nvPr/>
          </p:nvGrpSpPr>
          <p:grpSpPr bwMode="auto">
            <a:xfrm>
              <a:off x="4165" y="1299"/>
              <a:ext cx="405" cy="392"/>
              <a:chOff x="1289" y="587"/>
              <a:chExt cx="668" cy="647"/>
            </a:xfrm>
          </p:grpSpPr>
          <p:sp>
            <p:nvSpPr>
              <p:cNvPr id="58" name="Oval 38"/>
              <p:cNvSpPr>
                <a:spLocks noChangeArrowheads="1"/>
              </p:cNvSpPr>
              <p:nvPr/>
            </p:nvSpPr>
            <p:spPr bwMode="gray">
              <a:xfrm>
                <a:off x="1290" y="624"/>
                <a:ext cx="667" cy="585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ru-RU" sz="1350" kern="0">
                  <a:solidFill>
                    <a:srgbClr val="17347D"/>
                  </a:solidFill>
                  <a:cs typeface="+mn-cs"/>
                </a:endParaRPr>
              </a:p>
            </p:txBody>
          </p:sp>
          <p:sp>
            <p:nvSpPr>
              <p:cNvPr id="59" name="Oval 39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5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 vert="eaVert" wrap="none" anchor="ctr"/>
              <a:lstStyle/>
              <a:p>
                <a:pPr eaLnBrk="1" hangingPunct="1">
                  <a:defRPr/>
                </a:pPr>
                <a:endParaRPr lang="ru-RU" sz="1350" kern="0">
                  <a:solidFill>
                    <a:srgbClr val="17347D"/>
                  </a:solidFill>
                  <a:cs typeface="+mn-cs"/>
                </a:endParaRPr>
              </a:p>
            </p:txBody>
          </p:sp>
          <p:sp>
            <p:nvSpPr>
              <p:cNvPr id="60" name="Oval 40"/>
              <p:cNvSpPr>
                <a:spLocks noChangeArrowheads="1"/>
              </p:cNvSpPr>
              <p:nvPr/>
            </p:nvSpPr>
            <p:spPr bwMode="gray">
              <a:xfrm>
                <a:off x="1305" y="591"/>
                <a:ext cx="629" cy="63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 vert="eaVert" wrap="none" anchor="ctr"/>
              <a:lstStyle/>
              <a:p>
                <a:pPr eaLnBrk="1" hangingPunct="1">
                  <a:defRPr/>
                </a:pPr>
                <a:endParaRPr lang="ru-RU" sz="1350" kern="0">
                  <a:solidFill>
                    <a:srgbClr val="17347D"/>
                  </a:solidFill>
                  <a:cs typeface="+mn-cs"/>
                </a:endParaRPr>
              </a:p>
            </p:txBody>
          </p:sp>
          <p:sp>
            <p:nvSpPr>
              <p:cNvPr id="61" name="Oval 41"/>
              <p:cNvSpPr>
                <a:spLocks noChangeArrowheads="1"/>
              </p:cNvSpPr>
              <p:nvPr/>
            </p:nvSpPr>
            <p:spPr bwMode="gray">
              <a:xfrm>
                <a:off x="1312" y="598"/>
                <a:ext cx="598" cy="588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 vert="eaVert" wrap="none" anchor="ctr"/>
              <a:lstStyle/>
              <a:p>
                <a:pPr eaLnBrk="1" hangingPunct="1">
                  <a:defRPr/>
                </a:pPr>
                <a:endParaRPr lang="ru-RU" sz="1350" kern="0">
                  <a:solidFill>
                    <a:srgbClr val="17347D"/>
                  </a:solidFill>
                  <a:cs typeface="+mn-cs"/>
                </a:endParaRPr>
              </a:p>
            </p:txBody>
          </p:sp>
          <p:sp>
            <p:nvSpPr>
              <p:cNvPr id="62" name="Oval 42"/>
              <p:cNvSpPr>
                <a:spLocks noChangeArrowheads="1"/>
              </p:cNvSpPr>
              <p:nvPr/>
            </p:nvSpPr>
            <p:spPr bwMode="gray">
              <a:xfrm>
                <a:off x="1347" y="613"/>
                <a:ext cx="532" cy="478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 vert="eaVert" wrap="none" anchor="ctr"/>
              <a:lstStyle/>
              <a:p>
                <a:pPr eaLnBrk="1" hangingPunct="1">
                  <a:defRPr/>
                </a:pPr>
                <a:endParaRPr lang="ru-RU" sz="1350" kern="0">
                  <a:solidFill>
                    <a:srgbClr val="17347D"/>
                  </a:solidFill>
                  <a:cs typeface="+mn-cs"/>
                </a:endParaRPr>
              </a:p>
            </p:txBody>
          </p:sp>
        </p:grpSp>
        <p:sp>
          <p:nvSpPr>
            <p:cNvPr id="54" name="Text Box 43"/>
            <p:cNvSpPr txBox="1">
              <a:spLocks noChangeArrowheads="1"/>
            </p:cNvSpPr>
            <p:nvPr/>
          </p:nvSpPr>
          <p:spPr bwMode="gray">
            <a:xfrm>
              <a:off x="4232" y="1354"/>
              <a:ext cx="263" cy="311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ru-RU" altLang="ru-RU" sz="1800" kern="0" dirty="0">
                  <a:solidFill>
                    <a:srgbClr val="000000"/>
                  </a:solidFill>
                  <a:cs typeface="+mn-cs"/>
                </a:rPr>
                <a:t>4</a:t>
              </a:r>
              <a:endParaRPr lang="en-US" altLang="ru-RU" sz="1350" kern="0" dirty="0">
                <a:solidFill>
                  <a:srgbClr val="17347D"/>
                </a:solidFill>
                <a:cs typeface="+mn-cs"/>
              </a:endParaRPr>
            </a:p>
          </p:txBody>
        </p:sp>
        <p:sp>
          <p:nvSpPr>
            <p:cNvPr id="55" name="Text Box 44"/>
            <p:cNvSpPr txBox="1">
              <a:spLocks noChangeArrowheads="1"/>
            </p:cNvSpPr>
            <p:nvPr/>
          </p:nvSpPr>
          <p:spPr bwMode="gray">
            <a:xfrm>
              <a:off x="3735" y="1768"/>
              <a:ext cx="1283" cy="1008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ru-RU" sz="1800" dirty="0">
                  <a:solidFill>
                    <a:prstClr val="black"/>
                  </a:solidFill>
                  <a:latin typeface="Times New Roman" panose="02020603050405020304" pitchFamily="18" charset="0"/>
                  <a:cs typeface="+mn-cs"/>
                </a:rPr>
                <a:t>кадровое обеспечение введения стандарта</a:t>
              </a:r>
              <a:endParaRPr lang="en-US" altLang="ru-RU" sz="1800" kern="0" dirty="0">
                <a:solidFill>
                  <a:srgbClr val="17347D"/>
                </a:solidFill>
                <a:cs typeface="+mn-cs"/>
              </a:endParaRPr>
            </a:p>
          </p:txBody>
        </p:sp>
        <p:sp>
          <p:nvSpPr>
            <p:cNvPr id="56" name="AutoShape 45"/>
            <p:cNvSpPr>
              <a:spLocks noChangeArrowheads="1"/>
            </p:cNvSpPr>
            <p:nvPr/>
          </p:nvSpPr>
          <p:spPr bwMode="gray">
            <a:xfrm>
              <a:off x="3692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99BACC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 sz="1350" kern="0">
                <a:solidFill>
                  <a:srgbClr val="17347D"/>
                </a:solidFill>
                <a:cs typeface="+mn-cs"/>
              </a:endParaRPr>
            </a:p>
          </p:txBody>
        </p:sp>
        <p:sp>
          <p:nvSpPr>
            <p:cNvPr id="57" name="AutoShape 46"/>
            <p:cNvSpPr>
              <a:spLocks noChangeArrowheads="1"/>
            </p:cNvSpPr>
            <p:nvPr/>
          </p:nvSpPr>
          <p:spPr bwMode="gray">
            <a:xfrm>
              <a:off x="3720" y="3305"/>
              <a:ext cx="1304" cy="48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C8DAD4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 sz="1350" kern="0">
                <a:solidFill>
                  <a:srgbClr val="17347D"/>
                </a:solidFill>
                <a:cs typeface="+mn-cs"/>
              </a:endParaRPr>
            </a:p>
          </p:txBody>
        </p:sp>
      </p:grpSp>
      <p:grpSp>
        <p:nvGrpSpPr>
          <p:cNvPr id="53" name="Group 32"/>
          <p:cNvGrpSpPr>
            <a:grpSpLocks/>
          </p:cNvGrpSpPr>
          <p:nvPr/>
        </p:nvGrpSpPr>
        <p:grpSpPr bwMode="auto">
          <a:xfrm>
            <a:off x="7302500" y="2259013"/>
            <a:ext cx="1709738" cy="3117850"/>
            <a:chOff x="3619" y="1299"/>
            <a:chExt cx="1436" cy="2539"/>
          </a:xfrm>
        </p:grpSpPr>
        <p:sp>
          <p:nvSpPr>
            <p:cNvPr id="64" name="AutoShape 33"/>
            <p:cNvSpPr>
              <a:spLocks noChangeArrowheads="1"/>
            </p:cNvSpPr>
            <p:nvPr/>
          </p:nvSpPr>
          <p:spPr bwMode="gray">
            <a:xfrm>
              <a:off x="3619" y="1436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B59F43"/>
                </a:gs>
                <a:gs pos="100000">
                  <a:srgbClr val="8F8849"/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 sz="1350" kern="0">
                <a:solidFill>
                  <a:srgbClr val="17347D"/>
                </a:solidFill>
                <a:cs typeface="+mn-cs"/>
              </a:endParaRPr>
            </a:p>
          </p:txBody>
        </p:sp>
        <p:sp>
          <p:nvSpPr>
            <p:cNvPr id="65" name="AutoShape 34"/>
            <p:cNvSpPr>
              <a:spLocks noChangeArrowheads="1"/>
            </p:cNvSpPr>
            <p:nvPr/>
          </p:nvSpPr>
          <p:spPr bwMode="gray">
            <a:xfrm>
              <a:off x="3718" y="1496"/>
              <a:ext cx="1321" cy="1766"/>
            </a:xfrm>
            <a:prstGeom prst="roundRect">
              <a:avLst>
                <a:gd name="adj" fmla="val 16667"/>
              </a:avLst>
            </a:prstGeom>
            <a:solidFill>
              <a:srgbClr val="FF6600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 sz="1350" kern="0">
                <a:solidFill>
                  <a:srgbClr val="17347D"/>
                </a:solidFill>
                <a:cs typeface="+mn-cs"/>
              </a:endParaRPr>
            </a:p>
          </p:txBody>
        </p:sp>
        <p:sp>
          <p:nvSpPr>
            <p:cNvPr id="66" name="AutoShape 35"/>
            <p:cNvSpPr>
              <a:spLocks noChangeArrowheads="1"/>
            </p:cNvSpPr>
            <p:nvPr/>
          </p:nvSpPr>
          <p:spPr bwMode="gray">
            <a:xfrm>
              <a:off x="373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75000">
                  <a:srgbClr val="FF6600"/>
                </a:gs>
                <a:gs pos="100000">
                  <a:srgbClr val="E9E065">
                    <a:gamma/>
                    <a:tint val="57647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 sz="1350" kern="0">
                <a:solidFill>
                  <a:srgbClr val="17347D"/>
                </a:solidFill>
                <a:cs typeface="+mn-cs"/>
              </a:endParaRPr>
            </a:p>
          </p:txBody>
        </p:sp>
        <p:sp>
          <p:nvSpPr>
            <p:cNvPr id="67" name="AutoShape 36"/>
            <p:cNvSpPr>
              <a:spLocks noChangeArrowheads="1"/>
            </p:cNvSpPr>
            <p:nvPr/>
          </p:nvSpPr>
          <p:spPr bwMode="gray">
            <a:xfrm>
              <a:off x="3742" y="1449"/>
              <a:ext cx="1304" cy="44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71000">
                  <a:srgbClr val="FF6600"/>
                </a:gs>
                <a:gs pos="99000">
                  <a:srgbClr val="E9E065"/>
                </a:gs>
              </a:gsLst>
              <a:lin ang="16200000" scaled="1"/>
              <a:tileRect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 sz="1350" kern="0">
                <a:solidFill>
                  <a:srgbClr val="17347D"/>
                </a:solidFill>
                <a:cs typeface="+mn-cs"/>
              </a:endParaRPr>
            </a:p>
          </p:txBody>
        </p:sp>
        <p:grpSp>
          <p:nvGrpSpPr>
            <p:cNvPr id="63" name="Group 37"/>
            <p:cNvGrpSpPr>
              <a:grpSpLocks/>
            </p:cNvGrpSpPr>
            <p:nvPr/>
          </p:nvGrpSpPr>
          <p:grpSpPr bwMode="auto">
            <a:xfrm>
              <a:off x="4165" y="1299"/>
              <a:ext cx="405" cy="392"/>
              <a:chOff x="1289" y="587"/>
              <a:chExt cx="668" cy="647"/>
            </a:xfrm>
          </p:grpSpPr>
          <p:sp>
            <p:nvSpPr>
              <p:cNvPr id="73" name="Oval 38"/>
              <p:cNvSpPr>
                <a:spLocks noChangeArrowheads="1"/>
              </p:cNvSpPr>
              <p:nvPr/>
            </p:nvSpPr>
            <p:spPr bwMode="gray">
              <a:xfrm>
                <a:off x="1290" y="623"/>
                <a:ext cx="666" cy="585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ru-RU" sz="1350" kern="0">
                  <a:solidFill>
                    <a:srgbClr val="17347D"/>
                  </a:solidFill>
                  <a:cs typeface="+mn-cs"/>
                </a:endParaRPr>
              </a:p>
            </p:txBody>
          </p:sp>
          <p:sp>
            <p:nvSpPr>
              <p:cNvPr id="74" name="Oval 39"/>
              <p:cNvSpPr>
                <a:spLocks noChangeArrowheads="1"/>
              </p:cNvSpPr>
              <p:nvPr/>
            </p:nvSpPr>
            <p:spPr bwMode="gray">
              <a:xfrm>
                <a:off x="1301" y="587"/>
                <a:ext cx="640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 vert="eaVert" wrap="none" anchor="ctr"/>
              <a:lstStyle/>
              <a:p>
                <a:pPr eaLnBrk="1" hangingPunct="1">
                  <a:defRPr/>
                </a:pPr>
                <a:endParaRPr lang="ru-RU" sz="1350" kern="0">
                  <a:solidFill>
                    <a:srgbClr val="17347D"/>
                  </a:solidFill>
                  <a:cs typeface="+mn-cs"/>
                </a:endParaRPr>
              </a:p>
            </p:txBody>
          </p:sp>
          <p:sp>
            <p:nvSpPr>
              <p:cNvPr id="75" name="Oval 40"/>
              <p:cNvSpPr>
                <a:spLocks noChangeArrowheads="1"/>
              </p:cNvSpPr>
              <p:nvPr/>
            </p:nvSpPr>
            <p:spPr bwMode="gray">
              <a:xfrm>
                <a:off x="1305" y="591"/>
                <a:ext cx="629" cy="62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 vert="eaVert" wrap="none" anchor="ctr"/>
              <a:lstStyle/>
              <a:p>
                <a:pPr eaLnBrk="1" hangingPunct="1">
                  <a:defRPr/>
                </a:pPr>
                <a:endParaRPr lang="ru-RU" sz="1350" kern="0">
                  <a:solidFill>
                    <a:srgbClr val="17347D"/>
                  </a:solidFill>
                  <a:cs typeface="+mn-cs"/>
                </a:endParaRPr>
              </a:p>
            </p:txBody>
          </p:sp>
          <p:sp>
            <p:nvSpPr>
              <p:cNvPr id="76" name="Oval 41"/>
              <p:cNvSpPr>
                <a:spLocks noChangeArrowheads="1"/>
              </p:cNvSpPr>
              <p:nvPr/>
            </p:nvSpPr>
            <p:spPr bwMode="gray">
              <a:xfrm>
                <a:off x="1312" y="598"/>
                <a:ext cx="598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 vert="eaVert" wrap="none" anchor="ctr"/>
              <a:lstStyle/>
              <a:p>
                <a:pPr eaLnBrk="1" hangingPunct="1">
                  <a:defRPr/>
                </a:pPr>
                <a:endParaRPr lang="ru-RU" sz="1350" kern="0">
                  <a:solidFill>
                    <a:srgbClr val="17347D"/>
                  </a:solidFill>
                  <a:cs typeface="+mn-cs"/>
                </a:endParaRPr>
              </a:p>
            </p:txBody>
          </p:sp>
          <p:sp>
            <p:nvSpPr>
              <p:cNvPr id="77" name="Oval 42"/>
              <p:cNvSpPr>
                <a:spLocks noChangeArrowheads="1"/>
              </p:cNvSpPr>
              <p:nvPr/>
            </p:nvSpPr>
            <p:spPr bwMode="gray">
              <a:xfrm>
                <a:off x="1347" y="613"/>
                <a:ext cx="532" cy="478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 vert="eaVert" wrap="none" anchor="ctr"/>
              <a:lstStyle/>
              <a:p>
                <a:pPr eaLnBrk="1" hangingPunct="1">
                  <a:defRPr/>
                </a:pPr>
                <a:endParaRPr lang="ru-RU" sz="1350" kern="0">
                  <a:solidFill>
                    <a:srgbClr val="17347D"/>
                  </a:solidFill>
                  <a:cs typeface="+mn-cs"/>
                </a:endParaRPr>
              </a:p>
            </p:txBody>
          </p:sp>
        </p:grpSp>
        <p:sp>
          <p:nvSpPr>
            <p:cNvPr id="69" name="Text Box 43"/>
            <p:cNvSpPr txBox="1">
              <a:spLocks noChangeArrowheads="1"/>
            </p:cNvSpPr>
            <p:nvPr/>
          </p:nvSpPr>
          <p:spPr bwMode="gray">
            <a:xfrm>
              <a:off x="4232" y="1355"/>
              <a:ext cx="263" cy="309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ru-RU" altLang="ru-RU" sz="1800" kern="0" dirty="0">
                  <a:solidFill>
                    <a:srgbClr val="000000"/>
                  </a:solidFill>
                  <a:cs typeface="+mn-cs"/>
                </a:rPr>
                <a:t>5</a:t>
              </a:r>
              <a:endParaRPr lang="en-US" altLang="ru-RU" sz="1350" kern="0" dirty="0">
                <a:solidFill>
                  <a:srgbClr val="17347D"/>
                </a:solidFill>
                <a:cs typeface="+mn-cs"/>
              </a:endParaRPr>
            </a:p>
          </p:txBody>
        </p:sp>
        <p:sp>
          <p:nvSpPr>
            <p:cNvPr id="70" name="Text Box 44"/>
            <p:cNvSpPr txBox="1">
              <a:spLocks noChangeArrowheads="1"/>
            </p:cNvSpPr>
            <p:nvPr/>
          </p:nvSpPr>
          <p:spPr bwMode="gray">
            <a:xfrm>
              <a:off x="3724" y="1750"/>
              <a:ext cx="1308" cy="1202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ru-RU" sz="1800" dirty="0">
                  <a:solidFill>
                    <a:prstClr val="black"/>
                  </a:solidFill>
                  <a:latin typeface="Times New Roman" panose="02020603050405020304" pitchFamily="18" charset="0"/>
                  <a:cs typeface="+mn-cs"/>
                </a:rPr>
                <a:t>информационное обеспечение введения стандарта</a:t>
              </a:r>
              <a:endParaRPr lang="en-US" altLang="ru-RU" sz="1800" kern="0" dirty="0">
                <a:solidFill>
                  <a:srgbClr val="17347D"/>
                </a:solidFill>
                <a:cs typeface="+mn-cs"/>
              </a:endParaRPr>
            </a:p>
          </p:txBody>
        </p:sp>
        <p:sp>
          <p:nvSpPr>
            <p:cNvPr id="71" name="AutoShape 45"/>
            <p:cNvSpPr>
              <a:spLocks noChangeArrowheads="1"/>
            </p:cNvSpPr>
            <p:nvPr/>
          </p:nvSpPr>
          <p:spPr bwMode="gray">
            <a:xfrm>
              <a:off x="3692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99BACC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 sz="1350" kern="0">
                <a:solidFill>
                  <a:srgbClr val="17347D"/>
                </a:solidFill>
                <a:cs typeface="+mn-cs"/>
              </a:endParaRPr>
            </a:p>
          </p:txBody>
        </p:sp>
        <p:sp>
          <p:nvSpPr>
            <p:cNvPr id="72" name="AutoShape 46"/>
            <p:cNvSpPr>
              <a:spLocks noChangeArrowheads="1"/>
            </p:cNvSpPr>
            <p:nvPr/>
          </p:nvSpPr>
          <p:spPr bwMode="gray">
            <a:xfrm>
              <a:off x="3720" y="3248"/>
              <a:ext cx="1304" cy="48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C8DAD4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 sz="1350" kern="0">
                <a:solidFill>
                  <a:srgbClr val="17347D"/>
                </a:solidFill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239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Кобелева А.Н\ФОТО\ФОТО воспитательские 22.10.15г\IMG_03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2768" r="12052"/>
          <a:stretch/>
        </p:blipFill>
        <p:spPr>
          <a:xfrm>
            <a:off x="107504" y="0"/>
            <a:ext cx="9433048" cy="707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67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332656"/>
            <a:ext cx="6589199" cy="788666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</a:rPr>
              <a:t>СТАНДАРТ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42415" y="1412776"/>
            <a:ext cx="6591985" cy="5112568"/>
          </a:xfrm>
        </p:spPr>
        <p:txBody>
          <a:bodyPr>
            <a:noAutofit/>
          </a:bodyPr>
          <a:lstStyle/>
          <a:p>
            <a:r>
              <a:rPr lang="ru-RU" sz="3200" b="1" dirty="0" err="1">
                <a:solidFill>
                  <a:srgbClr val="FF0000"/>
                </a:solidFill>
              </a:rPr>
              <a:t>C</a:t>
            </a:r>
            <a:r>
              <a:rPr lang="ru-RU" sz="3200" b="1" dirty="0" err="1"/>
              <a:t>амообразование</a:t>
            </a:r>
            <a:endParaRPr lang="ru-RU" sz="3200" dirty="0"/>
          </a:p>
          <a:p>
            <a:r>
              <a:rPr lang="ru-RU" sz="3200" b="1" dirty="0">
                <a:solidFill>
                  <a:srgbClr val="FF0000"/>
                </a:solidFill>
              </a:rPr>
              <a:t>Т</a:t>
            </a:r>
            <a:r>
              <a:rPr lang="ru-RU" sz="3200" b="1" dirty="0"/>
              <a:t>ехнологии</a:t>
            </a:r>
            <a:endParaRPr lang="ru-RU" sz="3200" dirty="0"/>
          </a:p>
          <a:p>
            <a:r>
              <a:rPr lang="ru-RU" sz="3200" b="1" dirty="0">
                <a:solidFill>
                  <a:srgbClr val="FF0000"/>
                </a:solidFill>
              </a:rPr>
              <a:t>А</a:t>
            </a:r>
            <a:r>
              <a:rPr lang="ru-RU" sz="3200" b="1" dirty="0"/>
              <a:t>ктуальность</a:t>
            </a:r>
            <a:endParaRPr lang="ru-RU" sz="3200" dirty="0"/>
          </a:p>
          <a:p>
            <a:r>
              <a:rPr lang="ru-RU" sz="3200" b="1" dirty="0">
                <a:solidFill>
                  <a:srgbClr val="FF0000"/>
                </a:solidFill>
              </a:rPr>
              <a:t>Н</a:t>
            </a:r>
            <a:r>
              <a:rPr lang="ru-RU" sz="3200" b="1" dirty="0"/>
              <a:t>овизна</a:t>
            </a:r>
            <a:endParaRPr lang="ru-RU" sz="3200" dirty="0"/>
          </a:p>
          <a:p>
            <a:r>
              <a:rPr lang="ru-RU" sz="3200" b="1" dirty="0">
                <a:solidFill>
                  <a:srgbClr val="FF0000"/>
                </a:solidFill>
              </a:rPr>
              <a:t>Д</a:t>
            </a:r>
            <a:r>
              <a:rPr lang="ru-RU" sz="3200" b="1" dirty="0"/>
              <a:t>оброжелательность</a:t>
            </a:r>
            <a:endParaRPr lang="ru-RU" sz="3200" dirty="0"/>
          </a:p>
          <a:p>
            <a:r>
              <a:rPr lang="ru-RU" sz="3200" b="1" dirty="0">
                <a:solidFill>
                  <a:srgbClr val="FF0000"/>
                </a:solidFill>
              </a:rPr>
              <a:t>А</a:t>
            </a:r>
            <a:r>
              <a:rPr lang="ru-RU" sz="3200" b="1" dirty="0"/>
              <a:t>даптивность</a:t>
            </a:r>
            <a:endParaRPr lang="ru-RU" sz="3200" dirty="0"/>
          </a:p>
          <a:p>
            <a:r>
              <a:rPr lang="ru-RU" sz="3200" b="1" dirty="0">
                <a:solidFill>
                  <a:srgbClr val="FF0000"/>
                </a:solidFill>
              </a:rPr>
              <a:t>Р</a:t>
            </a:r>
            <a:r>
              <a:rPr lang="ru-RU" sz="3200" b="1" dirty="0"/>
              <a:t>азвитие</a:t>
            </a:r>
            <a:endParaRPr lang="ru-RU" sz="3200" dirty="0"/>
          </a:p>
          <a:p>
            <a:r>
              <a:rPr lang="ru-RU" sz="3200" b="1" dirty="0">
                <a:solidFill>
                  <a:srgbClr val="FF0000"/>
                </a:solidFill>
              </a:rPr>
              <a:t>Т</a:t>
            </a:r>
            <a:r>
              <a:rPr lang="ru-RU" sz="3200" b="1" dirty="0"/>
              <a:t>олерантность</a:t>
            </a:r>
            <a:endParaRPr lang="ru-RU" sz="3200" dirty="0"/>
          </a:p>
          <a:p>
            <a:pPr marL="0" indent="0">
              <a:buNone/>
            </a:pPr>
            <a:endParaRPr lang="ru-RU" sz="3200" dirty="0"/>
          </a:p>
        </p:txBody>
      </p:sp>
      <p:pic>
        <p:nvPicPr>
          <p:cNvPr id="4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556792"/>
            <a:ext cx="2508540" cy="2072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01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для семинара\pr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1530"/>
            <a:ext cx="9144000" cy="682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для семинара\71866435_08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947" y="1700808"/>
            <a:ext cx="3120346" cy="23402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188640"/>
            <a:ext cx="56886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Притча «Всё в твоих руках»</a:t>
            </a:r>
            <a:br>
              <a:rPr lang="ru-RU" sz="2800" b="1" dirty="0"/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30285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для семинара\f_clip_image00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54585" y="-1131417"/>
            <a:ext cx="6857999" cy="912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rot="19353928">
            <a:off x="3261069" y="4929619"/>
            <a:ext cx="41910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Для  </a:t>
            </a:r>
            <a:r>
              <a:rPr lang="ru-RU" dirty="0"/>
              <a:t>меня было важным и интересным…</a:t>
            </a:r>
          </a:p>
        </p:txBody>
      </p:sp>
      <p:sp>
        <p:nvSpPr>
          <p:cNvPr id="5" name="Прямоугольник 4"/>
          <p:cNvSpPr/>
          <p:nvPr/>
        </p:nvSpPr>
        <p:spPr>
          <a:xfrm rot="20236126">
            <a:off x="1062930" y="407120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По  </a:t>
            </a:r>
            <a:r>
              <a:rPr lang="ru-RU" dirty="0"/>
              <a:t>этому вопросу я получила конкретную информацию…</a:t>
            </a:r>
          </a:p>
        </p:txBody>
      </p:sp>
      <p:sp>
        <p:nvSpPr>
          <p:cNvPr id="6" name="Прямоугольник 5"/>
          <p:cNvSpPr/>
          <p:nvPr/>
        </p:nvSpPr>
        <p:spPr>
          <a:xfrm rot="21087370">
            <a:off x="490186" y="288980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Мне  </a:t>
            </a:r>
            <a:r>
              <a:rPr lang="ru-RU" dirty="0"/>
              <a:t>было трудно и мне бы хотелось поработать над этой проблемой…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66408" y="177281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/>
              <a:t>моя оценка психологической атмосферы </a:t>
            </a:r>
            <a:r>
              <a:rPr lang="ru-RU" sz="1600" dirty="0" smtClean="0"/>
              <a:t>выступления….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 rot="959612">
            <a:off x="2158603" y="95119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/>
              <a:t>Для  </a:t>
            </a:r>
            <a:r>
              <a:rPr lang="ru-RU" sz="1600" dirty="0"/>
              <a:t>меня было недостаточно, я бы хотела ещё </a:t>
            </a:r>
            <a:r>
              <a:rPr lang="ru-RU" sz="1600" dirty="0" smtClean="0"/>
              <a:t>…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46569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74638"/>
            <a:ext cx="7283152" cy="106613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Дифференциация специального стандарта образования умственно отсталых детей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 lnSpcReduction="10000"/>
          </a:bodyPr>
          <a:lstStyle/>
          <a:p>
            <a:r>
              <a:rPr lang="ru-RU" sz="1800" cap="all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Образование в 1 варианте несопоставимо по конечному результату с образованием здоровых сверстников</a:t>
            </a:r>
          </a:p>
          <a:p>
            <a:pPr lvl="0">
              <a:buNone/>
            </a:pPr>
            <a:endParaRPr lang="ru-RU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800" cap="all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Обязательной является организация специальных условий обучения и воспитания для реализации как общих, так и особых образовательных потребностей  (условия обучения, воспитания и развития), включающие в себя:</a:t>
            </a:r>
          </a:p>
          <a:p>
            <a:pPr lvl="0">
              <a:buNone/>
            </a:pPr>
            <a:endParaRPr lang="ru-RU" sz="1800" cap="all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800" i="1" cap="all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использование адаптированных образовательных программ, </a:t>
            </a:r>
            <a:endParaRPr lang="ru-RU" sz="18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800" i="1" cap="all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специальные методы обучения и воспитания, </a:t>
            </a:r>
            <a:endParaRPr lang="ru-RU" sz="18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800" i="1" cap="all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специальные учебники, учебные пособия и дидактические материалы,</a:t>
            </a:r>
          </a:p>
          <a:p>
            <a:pPr lvl="0"/>
            <a:r>
              <a:rPr lang="ru-RU" sz="1800" i="1" cap="all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Специальную пространственно-временную организацию процесса получения образования</a:t>
            </a:r>
            <a:endParaRPr lang="ru-RU" sz="18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solidFill>
                <a:srgbClr val="002060"/>
              </a:solidFill>
            </a:endParaRPr>
          </a:p>
          <a:p>
            <a:pPr lvl="0"/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24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для семинара\0_ae8ec_346af936_L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0"/>
            <a:ext cx="7736088" cy="533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для семинара\25bbd08dc4a3cc5b1178c1359f2b5b1a_i-6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5306921"/>
            <a:ext cx="4032448" cy="1332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15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  <a:hlinkClick r:id="rId2"/>
              </a:rPr>
              <a:t>http://</a:t>
            </a:r>
            <a:r>
              <a:rPr lang="en-US" dirty="0" smtClean="0">
                <a:solidFill>
                  <a:srgbClr val="0070C0"/>
                </a:solidFill>
                <a:hlinkClick r:id="rId2"/>
              </a:rPr>
              <a:t>fgos-ovz.herzen.spb.ru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8458">
            <a:off x="3551188" y="1412776"/>
            <a:ext cx="3418015" cy="47078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654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Дифференциация специального стандарта образования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умственно отсталых детей</a:t>
            </a:r>
            <a:endParaRPr lang="ru-RU" dirty="0"/>
          </a:p>
        </p:txBody>
      </p:sp>
      <p:graphicFrame>
        <p:nvGraphicFramePr>
          <p:cNvPr id="7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580057"/>
              </p:ext>
            </p:extLst>
          </p:nvPr>
        </p:nvGraphicFramePr>
        <p:xfrm>
          <a:off x="899592" y="2133600"/>
          <a:ext cx="7634808" cy="377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9542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624110"/>
            <a:ext cx="7200799" cy="788666"/>
          </a:xfrm>
        </p:spPr>
        <p:txBody>
          <a:bodyPr/>
          <a:lstStyle/>
          <a:p>
            <a:r>
              <a:rPr lang="ru-RU" b="1" dirty="0" smtClean="0"/>
              <a:t>1 вариант                 2 вариант</a:t>
            </a:r>
            <a:endParaRPr lang="ru-RU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4804">
            <a:off x="764285" y="1464547"/>
            <a:ext cx="3396038" cy="467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9889">
            <a:off x="4687803" y="1393480"/>
            <a:ext cx="3645655" cy="5021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685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60648"/>
            <a:ext cx="6589199" cy="648072"/>
          </a:xfrm>
        </p:spPr>
        <p:txBody>
          <a:bodyPr/>
          <a:lstStyle/>
          <a:p>
            <a:r>
              <a:rPr lang="ru-RU" b="1" dirty="0" smtClean="0"/>
              <a:t>Структура программы</a:t>
            </a:r>
            <a:endParaRPr lang="ru-RU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836712"/>
            <a:ext cx="4176464" cy="5757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385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555</TotalTime>
  <Words>2438</Words>
  <Application>Microsoft Office PowerPoint</Application>
  <PresentationFormat>Экран (4:3)</PresentationFormat>
  <Paragraphs>870</Paragraphs>
  <Slides>53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61" baseType="lpstr">
      <vt:lpstr>Arial</vt:lpstr>
      <vt:lpstr>Calibri</vt:lpstr>
      <vt:lpstr>Century Gothic</vt:lpstr>
      <vt:lpstr>Corbel</vt:lpstr>
      <vt:lpstr>Times New Roman</vt:lpstr>
      <vt:lpstr>Wingdings</vt:lpstr>
      <vt:lpstr>Wingdings 3</vt:lpstr>
      <vt:lpstr>Легкий дым</vt:lpstr>
      <vt:lpstr>«Адаптированная основная образовательная программа общего образования  обучающихся с умственной отсталостью  (интеллектуальными нарушениями)  как основной инструмент реализации ФГОС»  </vt:lpstr>
      <vt:lpstr>Нормативно-правовая база введения федеральных государственных образовательных стандартов образования</vt:lpstr>
      <vt:lpstr>                 ПРИКАЗ  МИНОБРНАУКИ  РОССИИ</vt:lpstr>
      <vt:lpstr>     Введение СФГОС обучающихся в ОУ:</vt:lpstr>
      <vt:lpstr>СТАНДАРТ</vt:lpstr>
      <vt:lpstr>http://fgos-ovz.herzen.spb.ru </vt:lpstr>
      <vt:lpstr>Дифференциация специального стандарта образования умственно отсталых детей</vt:lpstr>
      <vt:lpstr>1 вариант                 2 вариант</vt:lpstr>
      <vt:lpstr>Структура программы</vt:lpstr>
      <vt:lpstr>ЦЕЛЕВОЙ РАЗДЕЛ (вариант1)</vt:lpstr>
      <vt:lpstr>ЦЕЛЕВОЙ РАЗДЕЛ (вариант2)</vt:lpstr>
      <vt:lpstr>Содержательный раздел (вариант1)</vt:lpstr>
      <vt:lpstr>Содержательный раздел (вариант2)</vt:lpstr>
      <vt:lpstr>Организационный раздел (вариант1)</vt:lpstr>
      <vt:lpstr>Организационный раздел (вариант2)</vt:lpstr>
      <vt:lpstr>Презентация PowerPoint</vt:lpstr>
      <vt:lpstr>Рекомендация ПМПК (вариант1)          (вариант2)</vt:lpstr>
      <vt:lpstr>Пояснительная записка (вариант1)          (вариант2)</vt:lpstr>
      <vt:lpstr>Пояснительная записка (вариант1)          (вариант2)</vt:lpstr>
      <vt:lpstr>Планируемые результаты освоения обучающимися АООП  (вариант1)                       (вариант2)</vt:lpstr>
      <vt:lpstr>Структура специальной индивидуальной программы развития (СИПР)</vt:lpstr>
      <vt:lpstr>Русский             Язык и              язык                  речевая практика</vt:lpstr>
      <vt:lpstr>Система оценки достижения обучающимися планируемых результатов освоения (вариант1)                                 (вариант2)</vt:lpstr>
      <vt:lpstr>Сравнение результатов оценивания учебных программ (начальная школа) </vt:lpstr>
      <vt:lpstr>Содержательный раздел Программа формирования базовых учебных действий (вариант1)             (вариант2)</vt:lpstr>
      <vt:lpstr>  (вариант1)                               (вариант2)  Программы учебных предметов, курсов коррекционно-развивающей области</vt:lpstr>
      <vt:lpstr> Основные направления и формы  организации  внеурочной деятельности  </vt:lpstr>
      <vt:lpstr>АООП общего образования для                                                              учащихся с умственной отсталостью содержит:</vt:lpstr>
      <vt:lpstr>Учебный план  АООП</vt:lpstr>
      <vt:lpstr>Презентация PowerPoint</vt:lpstr>
      <vt:lpstr>Продолжительность образования</vt:lpstr>
      <vt:lpstr> </vt:lpstr>
      <vt:lpstr>Сравнительная характеристика учебных планов</vt:lpstr>
      <vt:lpstr>Сравнительная характеристика учебных планов</vt:lpstr>
      <vt:lpstr>Сравнительная характеристика учебных планов</vt:lpstr>
      <vt:lpstr>Сравнительная характеристика учебных планов</vt:lpstr>
      <vt:lpstr>Сравнительная характеристика учебных планов</vt:lpstr>
      <vt:lpstr>Сравнительная характеристика учебных планов (начальная школа) </vt:lpstr>
      <vt:lpstr>Сравнительная характеристика учебных планов</vt:lpstr>
      <vt:lpstr>Сравнительная характеристика учебных планов</vt:lpstr>
      <vt:lpstr>Презентация PowerPoint</vt:lpstr>
      <vt:lpstr>Учебный план для детей с ТМНР (1-4 классы)</vt:lpstr>
      <vt:lpstr>Часть, формируемая участниками образовательных отношений</vt:lpstr>
      <vt:lpstr>Учебный план для детей с ТМНР (5-12 классы)</vt:lpstr>
      <vt:lpstr>Часть, формируемая участниками образовательных отношений</vt:lpstr>
      <vt:lpstr>Механизмы внедрения СФГОС</vt:lpstr>
      <vt:lpstr>  Основные этапы реализации    подготовительного периода введения СФГОС  в КОУ РА «Коррекционная школа-интернат»:  1.Создана рабочая группа по подготовке ОУ к введению СФГОС. 2. Утвержден план действий по обеспечению введения СФГОС. 3. Утвержден план методической работы по введению СФГОС. 4. Мониторинг готовности ОУ к введению СФГОС.  </vt:lpstr>
      <vt:lpstr>План действий по обеспечению  введения СФГОС  включает в себя следующие направления мероприятий:</vt:lpstr>
      <vt:lpstr>Презентация PowerPoint</vt:lpstr>
      <vt:lpstr>Презентация PowerPoint</vt:lpstr>
      <vt:lpstr>Презентация PowerPoint</vt:lpstr>
      <vt:lpstr>Дифференциация специального стандарта образования умственно отсталых детей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«Адаптированная основная образовательная программа общего образования  обучающихся с умственной отсталостью  (интеллектуальными нарушениями)  как основной инструмент реализации ФГОС»</dc:title>
  <dc:creator>admin</dc:creator>
  <cp:lastModifiedBy>Пользователь</cp:lastModifiedBy>
  <cp:revision>103</cp:revision>
  <dcterms:created xsi:type="dcterms:W3CDTF">2015-10-26T08:43:04Z</dcterms:created>
  <dcterms:modified xsi:type="dcterms:W3CDTF">2018-05-17T06:13:33Z</dcterms:modified>
</cp:coreProperties>
</file>